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379" r:id="rId3"/>
    <p:sldId id="369" r:id="rId4"/>
    <p:sldId id="383" r:id="rId5"/>
    <p:sldId id="384" r:id="rId6"/>
    <p:sldId id="385" r:id="rId7"/>
    <p:sldId id="386" r:id="rId8"/>
    <p:sldId id="387" r:id="rId9"/>
    <p:sldId id="403" r:id="rId10"/>
    <p:sldId id="404" r:id="rId11"/>
    <p:sldId id="40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186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678" autoAdjust="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sorterViewPr>
    <p:cViewPr>
      <p:scale>
        <a:sx n="92" d="100"/>
        <a:sy n="9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04334C-48F6-4D71-8F88-25E0FE897DAF}" type="datetimeFigureOut">
              <a:rPr lang="en-US" smtClean="0"/>
              <a:pPr/>
              <a:t>1/22/2016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A517AC-05A6-4ABC-9012-D29E5B57A49C}" type="slidenum">
              <a:rPr lang="en-US" smtClean="0"/>
              <a:pPr/>
              <a:t>‹#›</a:t>
            </a:fld>
            <a:endParaRPr lang="en-US" dirty="0"/>
          </a:p>
        </p:txBody>
      </p:sp>
    </p:spTree>
    <p:extLst>
      <p:ext uri="{BB962C8B-B14F-4D97-AF65-F5344CB8AC3E}">
        <p14:creationId xmlns:p14="http://schemas.microsoft.com/office/powerpoint/2010/main" val="163388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89E369-8563-4575-B876-073A04E124F0}" type="datetimeFigureOut">
              <a:rPr lang="en-US" smtClean="0"/>
              <a:pPr/>
              <a:t>1/22/2016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59818-E437-4106-BD0A-13B2B39A149D}" type="slidenum">
              <a:rPr lang="en-US" smtClean="0"/>
              <a:pPr/>
              <a:t>‹#›</a:t>
            </a:fld>
            <a:endParaRPr lang="en-US" dirty="0"/>
          </a:p>
        </p:txBody>
      </p:sp>
    </p:spTree>
    <p:extLst>
      <p:ext uri="{BB962C8B-B14F-4D97-AF65-F5344CB8AC3E}">
        <p14:creationId xmlns:p14="http://schemas.microsoft.com/office/powerpoint/2010/main" val="643418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A59818-E437-4106-BD0A-13B2B39A149D}" type="slidenum">
              <a:rPr lang="en-US" smtClean="0"/>
              <a:pPr/>
              <a:t>5</a:t>
            </a:fld>
            <a:endParaRPr lang="en-US" dirty="0"/>
          </a:p>
        </p:txBody>
      </p:sp>
    </p:spTree>
    <p:extLst>
      <p:ext uri="{BB962C8B-B14F-4D97-AF65-F5344CB8AC3E}">
        <p14:creationId xmlns:p14="http://schemas.microsoft.com/office/powerpoint/2010/main" val="1578320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A59818-E437-4106-BD0A-13B2B39A149D}" type="slidenum">
              <a:rPr lang="en-US" smtClean="0"/>
              <a:pPr/>
              <a:t>6</a:t>
            </a:fld>
            <a:endParaRPr lang="en-US" dirty="0"/>
          </a:p>
        </p:txBody>
      </p:sp>
    </p:spTree>
    <p:extLst>
      <p:ext uri="{BB962C8B-B14F-4D97-AF65-F5344CB8AC3E}">
        <p14:creationId xmlns:p14="http://schemas.microsoft.com/office/powerpoint/2010/main" val="3617611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4E9E808-264E-4063-8A43-C6CCD42D1883}" type="datetimeFigureOut">
              <a:rPr lang="en-US" smtClean="0"/>
              <a:pPr/>
              <a:t>1/22/2016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EF3D1E-D164-472B-A8AD-EE9B3AE2D1F9}"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E9E808-264E-4063-8A43-C6CCD42D1883}" type="datetimeFigureOut">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EF3D1E-D164-472B-A8AD-EE9B3AE2D1F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1CEF3D1E-D164-472B-A8AD-EE9B3AE2D1F9}"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E9E808-264E-4063-8A43-C6CCD42D1883}" type="datetimeFigureOut">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4E9E808-264E-4063-8A43-C6CCD42D1883}" type="datetimeFigureOut">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1CEF3D1E-D164-472B-A8AD-EE9B3AE2D1F9}"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4E9E808-264E-4063-8A43-C6CCD42D1883}" type="datetimeFigureOut">
              <a:rPr lang="en-US" smtClean="0"/>
              <a:pPr/>
              <a:t>1/22/2016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EF3D1E-D164-472B-A8AD-EE9B3AE2D1F9}"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4E9E808-264E-4063-8A43-C6CCD42D1883}" type="datetimeFigureOut">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EF3D1E-D164-472B-A8AD-EE9B3AE2D1F9}"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4E9E808-264E-4063-8A43-C6CCD42D1883}" type="datetimeFigureOut">
              <a:rPr lang="en-US" smtClean="0"/>
              <a:pPr/>
              <a:t>1/22/2016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CEF3D1E-D164-472B-A8AD-EE9B3AE2D1F9}"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E9E808-264E-4063-8A43-C6CCD42D1883}" type="datetimeFigureOut">
              <a:rPr lang="en-US" smtClean="0"/>
              <a:pPr/>
              <a:t>1/22/2016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1CEF3D1E-D164-472B-A8AD-EE9B3AE2D1F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4E9E808-264E-4063-8A43-C6CCD42D1883}" type="datetimeFigureOut">
              <a:rPr lang="en-US" smtClean="0"/>
              <a:pPr/>
              <a:t>1/22/2016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CEF3D1E-D164-472B-A8AD-EE9B3AE2D1F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CEF3D1E-D164-472B-A8AD-EE9B3AE2D1F9}"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64E9E808-264E-4063-8A43-C6CCD42D1883}" type="datetimeFigureOut">
              <a:rPr lang="en-US" smtClean="0"/>
              <a:pPr/>
              <a:t>1/22/2016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1CEF3D1E-D164-472B-A8AD-EE9B3AE2D1F9}"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64E9E808-264E-4063-8A43-C6CCD42D1883}" type="datetimeFigureOut">
              <a:rPr lang="en-US" smtClean="0"/>
              <a:pPr/>
              <a:t>1/22/2016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4E9E808-264E-4063-8A43-C6CCD42D1883}" type="datetimeFigureOut">
              <a:rPr lang="en-US" smtClean="0"/>
              <a:pPr/>
              <a:t>1/22/2016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CEF3D1E-D164-472B-A8AD-EE9B3AE2D1F9}"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ontent.jpg"/>
          <p:cNvPicPr>
            <a:picLocks noChangeAspect="1"/>
          </p:cNvPicPr>
          <p:nvPr/>
        </p:nvPicPr>
        <p:blipFill>
          <a:blip r:embed="rId2" cstate="print"/>
          <a:stretch>
            <a:fillRect/>
          </a:stretch>
        </p:blipFill>
        <p:spPr>
          <a:xfrm>
            <a:off x="179833" y="174454"/>
            <a:ext cx="8797416" cy="5787434"/>
          </a:xfrm>
          <a:prstGeom prst="rect">
            <a:avLst/>
          </a:prstGeom>
        </p:spPr>
      </p:pic>
      <p:sp>
        <p:nvSpPr>
          <p:cNvPr id="7" name="Rectangle 6"/>
          <p:cNvSpPr/>
          <p:nvPr/>
        </p:nvSpPr>
        <p:spPr>
          <a:xfrm>
            <a:off x="4343400" y="6373733"/>
            <a:ext cx="1058303" cy="369332"/>
          </a:xfrm>
          <a:prstGeom prst="rect">
            <a:avLst/>
          </a:prstGeom>
        </p:spPr>
        <p:txBody>
          <a:bodyPr wrap="none">
            <a:spAutoFit/>
          </a:bodyPr>
          <a:lstStyle/>
          <a:p>
            <a:r>
              <a:rPr lang="en-US" dirty="0" smtClean="0"/>
              <a:t>Grade 6 </a:t>
            </a:r>
          </a:p>
        </p:txBody>
      </p:sp>
      <p:sp>
        <p:nvSpPr>
          <p:cNvPr id="9" name="Text Box 51"/>
          <p:cNvSpPr txBox="1">
            <a:spLocks noChangeArrowheads="1"/>
          </p:cNvSpPr>
          <p:nvPr/>
        </p:nvSpPr>
        <p:spPr bwMode="auto">
          <a:xfrm>
            <a:off x="7010400" y="6400800"/>
            <a:ext cx="1957705" cy="34226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900" kern="1200" dirty="0">
                <a:solidFill>
                  <a:srgbClr val="595959"/>
                </a:solidFill>
                <a:effectLst/>
                <a:latin typeface="Calibri"/>
                <a:ea typeface="Calibri"/>
                <a:cs typeface="Times New Roman"/>
              </a:rPr>
              <a:t>Copyright © </a:t>
            </a:r>
            <a:r>
              <a:rPr lang="en-US" sz="900" kern="1200" dirty="0" smtClean="0">
                <a:solidFill>
                  <a:srgbClr val="595959"/>
                </a:solidFill>
                <a:effectLst/>
                <a:latin typeface="Calibri"/>
                <a:ea typeface="Calibri"/>
                <a:cs typeface="Times New Roman"/>
              </a:rPr>
              <a:t>2015 </a:t>
            </a:r>
            <a:r>
              <a:rPr lang="en-US" sz="900" kern="1200" dirty="0">
                <a:solidFill>
                  <a:srgbClr val="595959"/>
                </a:solidFill>
                <a:effectLst/>
                <a:latin typeface="Calibri"/>
                <a:ea typeface="Calibri"/>
                <a:cs typeface="Times New Roman"/>
              </a:rPr>
              <a:t>by Write Score LLC</a:t>
            </a:r>
            <a:endParaRPr lang="en-US" sz="1200" dirty="0">
              <a:effectLst/>
              <a:latin typeface="Times New Roman"/>
              <a:ea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8952" y="609600"/>
            <a:ext cx="7467600" cy="4862870"/>
          </a:xfrm>
          <a:prstGeom prst="rect">
            <a:avLst/>
          </a:prstGeom>
        </p:spPr>
        <p:txBody>
          <a:bodyPr wrap="square">
            <a:spAutoFit/>
          </a:bodyPr>
          <a:lstStyle/>
          <a:p>
            <a:pPr marL="0" lvl="1" algn="ctr"/>
            <a:r>
              <a:rPr lang="en-US" sz="2400" b="1" dirty="0" smtClean="0">
                <a:solidFill>
                  <a:schemeClr val="accent3"/>
                </a:solidFill>
                <a:effectLst>
                  <a:outerShdw blurRad="50800" dist="38100" dir="2700000" algn="tl" rotWithShape="0">
                    <a:prstClr val="black">
                      <a:alpha val="40000"/>
                    </a:prstClr>
                  </a:outerShdw>
                </a:effectLst>
                <a:latin typeface="+mj-lt"/>
              </a:rPr>
              <a:t>Sample Paragraph 1:</a:t>
            </a:r>
          </a:p>
          <a:p>
            <a:pPr lvl="1"/>
            <a:endParaRPr lang="en-US" sz="1400" dirty="0" smtClean="0">
              <a:latin typeface="+mj-lt"/>
            </a:endParaRPr>
          </a:p>
          <a:p>
            <a:pPr lvl="1"/>
            <a:endParaRPr lang="en-US" sz="800" dirty="0" smtClean="0">
              <a:latin typeface="+mj-lt"/>
            </a:endParaRPr>
          </a:p>
          <a:p>
            <a:r>
              <a:rPr lang="en-US" sz="2400" dirty="0"/>
              <a:t>One of the things </a:t>
            </a:r>
            <a:r>
              <a:rPr lang="en-US" sz="2400"/>
              <a:t>that </a:t>
            </a:r>
            <a:r>
              <a:rPr lang="en-US" sz="2400" smtClean="0"/>
              <a:t>make </a:t>
            </a:r>
            <a:r>
              <a:rPr lang="en-US" sz="2400" dirty="0"/>
              <a:t>the giant squid unique are its features. </a:t>
            </a:r>
            <a:r>
              <a:rPr lang="en-US" sz="2400" dirty="0" smtClean="0"/>
              <a:t>First</a:t>
            </a:r>
            <a:r>
              <a:rPr lang="en-US" sz="2400" dirty="0"/>
              <a:t>, it is huge.  According to the article </a:t>
            </a:r>
            <a:r>
              <a:rPr lang="en-US" sz="2400" i="1" dirty="0"/>
              <a:t>Mysterious Monsters of the Sea</a:t>
            </a:r>
            <a:r>
              <a:rPr lang="en-US" sz="2400" dirty="0"/>
              <a:t>, the squid can grow “43 feet from the tips of their fins to the ends of their tentacles.”  This is enormous, and it’s not the only huge thing about them. </a:t>
            </a:r>
            <a:r>
              <a:rPr lang="en-US" sz="2400" dirty="0" smtClean="0"/>
              <a:t>Each </a:t>
            </a:r>
            <a:r>
              <a:rPr lang="en-US" sz="2400" dirty="0"/>
              <a:t>of their two eyes is a foot wide, as stated in the text.  Further, they have eight arms with sharp suckers on them.  If anything is unique, the giant squid certainly is.  They have two long tentacles that can capture prey a whopping 33 feet away. </a:t>
            </a:r>
            <a:endParaRPr lang="en-US" sz="1400" dirty="0" smtClean="0">
              <a:latin typeface="+mj-lt"/>
            </a:endParaRPr>
          </a:p>
        </p:txBody>
      </p:sp>
    </p:spTree>
    <p:extLst>
      <p:ext uri="{BB962C8B-B14F-4D97-AF65-F5344CB8AC3E}">
        <p14:creationId xmlns:p14="http://schemas.microsoft.com/office/powerpoint/2010/main" val="993100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ntent (2).jpg"/>
          <p:cNvPicPr>
            <a:picLocks noChangeAspect="1"/>
          </p:cNvPicPr>
          <p:nvPr/>
        </p:nvPicPr>
        <p:blipFill>
          <a:blip r:embed="rId2" cstate="print"/>
          <a:stretch>
            <a:fillRect/>
          </a:stretch>
        </p:blipFill>
        <p:spPr>
          <a:xfrm flipH="1">
            <a:off x="7924799" y="4226987"/>
            <a:ext cx="1066798" cy="2097613"/>
          </a:xfrm>
          <a:prstGeom prst="rect">
            <a:avLst/>
          </a:prstGeom>
        </p:spPr>
      </p:pic>
      <p:sp>
        <p:nvSpPr>
          <p:cNvPr id="4" name="Rectangle 3"/>
          <p:cNvSpPr/>
          <p:nvPr/>
        </p:nvSpPr>
        <p:spPr>
          <a:xfrm>
            <a:off x="152400" y="6324600"/>
            <a:ext cx="5376793" cy="410882"/>
          </a:xfrm>
          <a:prstGeom prst="rect">
            <a:avLst/>
          </a:prstGeom>
        </p:spPr>
        <p:txBody>
          <a:bodyPr wrap="none">
            <a:spAutoFit/>
          </a:bodyPr>
          <a:lstStyle/>
          <a:p>
            <a:pPr>
              <a:lnSpc>
                <a:spcPct val="115000"/>
              </a:lnSpc>
            </a:pPr>
            <a:r>
              <a:rPr lang="en-US" b="1" dirty="0" smtClean="0">
                <a:solidFill>
                  <a:srgbClr val="000000"/>
                </a:solidFill>
                <a:latin typeface="Calibri"/>
                <a:ea typeface="Calibri"/>
                <a:cs typeface="Times New Roman"/>
              </a:rPr>
              <a:t>FOCUS – Informational writing with textual evidence </a:t>
            </a:r>
          </a:p>
        </p:txBody>
      </p:sp>
      <p:sp>
        <p:nvSpPr>
          <p:cNvPr id="5" name="Rectangle 4"/>
          <p:cNvSpPr/>
          <p:nvPr/>
        </p:nvSpPr>
        <p:spPr>
          <a:xfrm>
            <a:off x="152400" y="1295400"/>
            <a:ext cx="8839200" cy="3631763"/>
          </a:xfrm>
          <a:prstGeom prst="rect">
            <a:avLst/>
          </a:prstGeom>
        </p:spPr>
        <p:txBody>
          <a:bodyPr wrap="square">
            <a:spAutoFit/>
          </a:bodyPr>
          <a:lstStyle/>
          <a:p>
            <a:pPr algn="ctr">
              <a:lnSpc>
                <a:spcPct val="115000"/>
              </a:lnSpc>
              <a:spcBef>
                <a:spcPct val="0"/>
              </a:spcBef>
            </a:pPr>
            <a:r>
              <a:rPr lang="en-US" sz="4000" b="1" dirty="0" smtClean="0">
                <a:solidFill>
                  <a:srgbClr val="000000"/>
                </a:solidFill>
                <a:latin typeface="Calibri"/>
                <a:ea typeface="Calibri"/>
                <a:cs typeface="Times New Roman"/>
              </a:rPr>
              <a:t>Now, finish each body paragraph and then write a conclusion.</a:t>
            </a:r>
          </a:p>
          <a:p>
            <a:pPr algn="ctr">
              <a:lnSpc>
                <a:spcPct val="115000"/>
              </a:lnSpc>
              <a:spcBef>
                <a:spcPct val="0"/>
              </a:spcBef>
            </a:pPr>
            <a:endParaRPr lang="en-US" sz="4000" b="1" dirty="0" smtClean="0">
              <a:solidFill>
                <a:srgbClr val="000000"/>
              </a:solidFill>
              <a:latin typeface="Calibri"/>
              <a:ea typeface="Calibri"/>
              <a:cs typeface="Times New Roman"/>
            </a:endParaRPr>
          </a:p>
          <a:p>
            <a:pPr algn="ctr">
              <a:lnSpc>
                <a:spcPct val="115000"/>
              </a:lnSpc>
              <a:spcBef>
                <a:spcPct val="0"/>
              </a:spcBef>
            </a:pPr>
            <a:r>
              <a:rPr lang="en-US" sz="4000" b="1" dirty="0" smtClean="0">
                <a:solidFill>
                  <a:srgbClr val="000000"/>
                </a:solidFill>
                <a:latin typeface="Calibri"/>
                <a:ea typeface="Calibri"/>
                <a:cs typeface="Times New Roman"/>
              </a:rPr>
              <a:t>Share your essay with a partner and check for </a:t>
            </a:r>
            <a:r>
              <a:rPr lang="en-US"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alibri"/>
                <a:ea typeface="Calibri"/>
                <a:cs typeface="Times New Roman"/>
              </a:rPr>
              <a:t>FOCUS </a:t>
            </a:r>
          </a:p>
        </p:txBody>
      </p:sp>
      <p:cxnSp>
        <p:nvCxnSpPr>
          <p:cNvPr id="6" name="Straight Connector 5"/>
          <p:cNvCxnSpPr/>
          <p:nvPr/>
        </p:nvCxnSpPr>
        <p:spPr>
          <a:xfrm>
            <a:off x="4858968" y="4761688"/>
            <a:ext cx="14478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7" name="Straight Connector 6"/>
          <p:cNvCxnSpPr/>
          <p:nvPr/>
        </p:nvCxnSpPr>
        <p:spPr>
          <a:xfrm>
            <a:off x="4854915" y="4839611"/>
            <a:ext cx="1447800" cy="0"/>
          </a:xfrm>
          <a:prstGeom prst="line">
            <a:avLst/>
          </a:prstGeom>
          <a:ln>
            <a:solidFill>
              <a:schemeClr val="accent3">
                <a:lumMod val="50000"/>
              </a:schemeClr>
            </a:solidFill>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accent3">
                    <a:lumMod val="50000"/>
                  </a:schemeClr>
                </a:solidFill>
              </a:rPr>
              <a:t>Focus</a:t>
            </a:r>
            <a:r>
              <a:rPr lang="en-US" dirty="0" smtClean="0">
                <a:solidFill>
                  <a:schemeClr val="accent3">
                    <a:lumMod val="50000"/>
                  </a:schemeClr>
                </a:solidFill>
              </a:rPr>
              <a:t> </a:t>
            </a:r>
            <a:br>
              <a:rPr lang="en-US" dirty="0" smtClean="0">
                <a:solidFill>
                  <a:schemeClr val="accent3">
                    <a:lumMod val="50000"/>
                  </a:schemeClr>
                </a:solidFill>
              </a:rPr>
            </a:br>
            <a:endParaRPr lang="en-US" dirty="0">
              <a:solidFill>
                <a:schemeClr val="accent3">
                  <a:lumMod val="50000"/>
                </a:schemeClr>
              </a:solidFill>
            </a:endParaRPr>
          </a:p>
        </p:txBody>
      </p:sp>
      <p:sp>
        <p:nvSpPr>
          <p:cNvPr id="3" name="Title 1"/>
          <p:cNvSpPr txBox="1">
            <a:spLocks/>
          </p:cNvSpPr>
          <p:nvPr/>
        </p:nvSpPr>
        <p:spPr>
          <a:xfrm>
            <a:off x="152400" y="2590800"/>
            <a:ext cx="8839200" cy="17526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200" b="1" i="0" u="none" strike="noStrike" kern="1200" cap="none" spc="0" normalizeH="0" baseline="0" noProof="0" dirty="0" smtClean="0">
                <a:ln>
                  <a:noFill/>
                </a:ln>
                <a:solidFill>
                  <a:schemeClr val="accent3">
                    <a:lumMod val="50000"/>
                  </a:schemeClr>
                </a:solidFill>
                <a:effectLst/>
                <a:uLnTx/>
                <a:uFillTx/>
                <a:latin typeface="+mj-lt"/>
                <a:ea typeface="+mj-ea"/>
                <a:cs typeface="+mj-cs"/>
              </a:rPr>
              <a:t>Informational</a:t>
            </a:r>
            <a:r>
              <a:rPr kumimoji="0" lang="en-US" sz="4200" b="1" i="0" u="none" strike="noStrike" kern="1200" cap="none" spc="0" normalizeH="0" noProof="0" dirty="0" smtClean="0">
                <a:ln>
                  <a:noFill/>
                </a:ln>
                <a:solidFill>
                  <a:schemeClr val="accent3">
                    <a:lumMod val="50000"/>
                  </a:schemeClr>
                </a:solidFill>
                <a:effectLst/>
                <a:uLnTx/>
                <a:uFillTx/>
                <a:latin typeface="+mj-lt"/>
                <a:ea typeface="+mj-ea"/>
                <a:cs typeface="+mj-cs"/>
              </a:rPr>
              <a:t> Writing </a:t>
            </a:r>
            <a:endParaRPr kumimoji="0" lang="en-US" sz="4200" b="1" i="0" u="none" strike="noStrike" kern="1200" cap="none" spc="0" normalizeH="0" baseline="0" noProof="0" dirty="0" smtClean="0">
              <a:ln>
                <a:noFill/>
              </a:ln>
              <a:solidFill>
                <a:schemeClr val="accent3">
                  <a:lumMod val="50000"/>
                </a:schemeClr>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3">
                    <a:lumMod val="50000"/>
                  </a:schemeClr>
                </a:solidFill>
                <a:latin typeface="+mj-lt"/>
                <a:ea typeface="+mj-ea"/>
                <a:cs typeface="+mj-cs"/>
              </a:rPr>
              <a:t>with textual evidence to cite</a:t>
            </a:r>
            <a:endParaRPr kumimoji="0" lang="en-US" sz="3200" b="0" i="0" u="none" strike="noStrike" kern="1200" cap="none" spc="0" normalizeH="0" baseline="0" noProof="0" dirty="0">
              <a:ln>
                <a:noFill/>
              </a:ln>
              <a:solidFill>
                <a:schemeClr val="accent3">
                  <a:lumMod val="50000"/>
                </a:schemeClr>
              </a:solidFill>
              <a:effectLst/>
              <a:uLnTx/>
              <a:uFillTx/>
              <a:latin typeface="+mj-lt"/>
              <a:ea typeface="+mj-ea"/>
              <a:cs typeface="+mj-cs"/>
            </a:endParaRPr>
          </a:p>
        </p:txBody>
      </p:sp>
      <p:sp>
        <p:nvSpPr>
          <p:cNvPr id="5" name="Rectangle 4"/>
          <p:cNvSpPr/>
          <p:nvPr/>
        </p:nvSpPr>
        <p:spPr>
          <a:xfrm>
            <a:off x="152400" y="6324600"/>
            <a:ext cx="5376793" cy="410882"/>
          </a:xfrm>
          <a:prstGeom prst="rect">
            <a:avLst/>
          </a:prstGeom>
        </p:spPr>
        <p:txBody>
          <a:bodyPr wrap="none">
            <a:spAutoFit/>
          </a:bodyPr>
          <a:lstStyle/>
          <a:p>
            <a:pPr>
              <a:lnSpc>
                <a:spcPct val="115000"/>
              </a:lnSpc>
            </a:pPr>
            <a:r>
              <a:rPr lang="en-US" b="1" dirty="0" smtClean="0">
                <a:solidFill>
                  <a:srgbClr val="000000"/>
                </a:solidFill>
                <a:latin typeface="Calibri"/>
                <a:ea typeface="Calibri"/>
                <a:cs typeface="Times New Roman"/>
              </a:rPr>
              <a:t>FOCUS – Informational writing with textual evidence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Line Callout 1 (Border and Accent Bar) 15"/>
          <p:cNvSpPr/>
          <p:nvPr/>
        </p:nvSpPr>
        <p:spPr>
          <a:xfrm>
            <a:off x="6019800" y="2819400"/>
            <a:ext cx="2895600" cy="1905000"/>
          </a:xfrm>
          <a:prstGeom prst="accentBorderCallout1">
            <a:avLst>
              <a:gd name="adj1" fmla="val 6955"/>
              <a:gd name="adj2" fmla="val -6255"/>
              <a:gd name="adj3" fmla="val 6198"/>
              <a:gd name="adj4" fmla="val -16892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Calibri" pitchFamily="34" charset="0"/>
                <a:cs typeface="Calibri" pitchFamily="34" charset="0"/>
              </a:rPr>
              <a:t>The body includes as many paragraphs as it takes to provide  complete support taking into account the assignment and word / time limitations.</a:t>
            </a:r>
            <a:endParaRPr lang="en-US" dirty="0">
              <a:solidFill>
                <a:schemeClr val="tx1"/>
              </a:solidFill>
              <a:latin typeface="Calibri" pitchFamily="34" charset="0"/>
              <a:cs typeface="Calibri" pitchFamily="34" charset="0"/>
            </a:endParaRPr>
          </a:p>
        </p:txBody>
      </p:sp>
      <p:sp>
        <p:nvSpPr>
          <p:cNvPr id="4" name="Title 3"/>
          <p:cNvSpPr>
            <a:spLocks noGrp="1"/>
          </p:cNvSpPr>
          <p:nvPr>
            <p:ph type="title" idx="4294967295"/>
          </p:nvPr>
        </p:nvSpPr>
        <p:spPr>
          <a:xfrm>
            <a:off x="228600" y="609600"/>
            <a:ext cx="8763000" cy="685800"/>
          </a:xfrm>
        </p:spPr>
        <p:txBody>
          <a:bodyPr>
            <a:noAutofit/>
          </a:bodyPr>
          <a:lstStyle/>
          <a:p>
            <a:pPr algn="l"/>
            <a:r>
              <a:rPr lang="en-US" sz="3200" b="1" dirty="0" smtClean="0">
                <a:solidFill>
                  <a:srgbClr val="000000"/>
                </a:solidFill>
                <a:latin typeface="Calibri"/>
                <a:ea typeface="Calibri"/>
                <a:cs typeface="Times New Roman"/>
              </a:rPr>
              <a:t>Let’s review informational writing.</a:t>
            </a:r>
            <a:br>
              <a:rPr lang="en-US" sz="3200" b="1" dirty="0" smtClean="0">
                <a:solidFill>
                  <a:srgbClr val="000000"/>
                </a:solidFill>
                <a:latin typeface="Calibri"/>
                <a:ea typeface="Calibri"/>
                <a:cs typeface="Times New Roman"/>
              </a:rPr>
            </a:br>
            <a:r>
              <a:rPr lang="en-US" sz="3200" b="1" dirty="0" smtClean="0">
                <a:solidFill>
                  <a:srgbClr val="000000"/>
                </a:solidFill>
                <a:latin typeface="Calibri"/>
                <a:ea typeface="Calibri"/>
                <a:cs typeface="Times New Roman"/>
              </a:rPr>
              <a:t>Most essays follow this pattern. </a:t>
            </a:r>
            <a:endParaRPr lang="en-US" sz="3200" b="1" dirty="0">
              <a:solidFill>
                <a:srgbClr val="000000"/>
              </a:solidFill>
              <a:latin typeface="Calibri"/>
              <a:ea typeface="Calibri"/>
              <a:cs typeface="Times New Roman"/>
            </a:endParaRPr>
          </a:p>
        </p:txBody>
      </p:sp>
      <p:pic>
        <p:nvPicPr>
          <p:cNvPr id="10" name="Picture 9" descr="dreamstime_2639789.jpg"/>
          <p:cNvPicPr>
            <a:picLocks noChangeAspect="1"/>
          </p:cNvPicPr>
          <p:nvPr/>
        </p:nvPicPr>
        <p:blipFill>
          <a:blip r:embed="rId2" cstate="print"/>
          <a:stretch>
            <a:fillRect/>
          </a:stretch>
        </p:blipFill>
        <p:spPr>
          <a:xfrm>
            <a:off x="6934200" y="304800"/>
            <a:ext cx="2032000" cy="1524000"/>
          </a:xfrm>
          <a:prstGeom prst="rect">
            <a:avLst/>
          </a:prstGeom>
        </p:spPr>
      </p:pic>
      <p:sp>
        <p:nvSpPr>
          <p:cNvPr id="11" name="Rectangle 10"/>
          <p:cNvSpPr/>
          <p:nvPr/>
        </p:nvSpPr>
        <p:spPr>
          <a:xfrm>
            <a:off x="152400" y="6324600"/>
            <a:ext cx="5376793" cy="410882"/>
          </a:xfrm>
          <a:prstGeom prst="rect">
            <a:avLst/>
          </a:prstGeom>
        </p:spPr>
        <p:txBody>
          <a:bodyPr wrap="none">
            <a:spAutoFit/>
          </a:bodyPr>
          <a:lstStyle/>
          <a:p>
            <a:pPr>
              <a:lnSpc>
                <a:spcPct val="115000"/>
              </a:lnSpc>
            </a:pPr>
            <a:r>
              <a:rPr lang="en-US" b="1" dirty="0" smtClean="0">
                <a:solidFill>
                  <a:srgbClr val="000000"/>
                </a:solidFill>
                <a:latin typeface="Calibri"/>
                <a:ea typeface="Calibri"/>
                <a:cs typeface="Times New Roman"/>
              </a:rPr>
              <a:t>FOCUS – Informational writing with textual evidence </a:t>
            </a:r>
          </a:p>
        </p:txBody>
      </p:sp>
      <p:sp>
        <p:nvSpPr>
          <p:cNvPr id="8" name="Text Placeholder 4"/>
          <p:cNvSpPr txBox="1">
            <a:spLocks/>
          </p:cNvSpPr>
          <p:nvPr/>
        </p:nvSpPr>
        <p:spPr>
          <a:xfrm>
            <a:off x="304800" y="1447800"/>
            <a:ext cx="7924800" cy="5105400"/>
          </a:xfrm>
          <a:prstGeom prst="rect">
            <a:avLst/>
          </a:prstGeom>
        </p:spPr>
        <p:txBody>
          <a:bodyPr vert="horz">
            <a:normAutofit fontScale="625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r>
              <a:rPr lang="en-US" sz="3500" b="1" smtClean="0">
                <a:solidFill>
                  <a:schemeClr val="accent3">
                    <a:lumMod val="75000"/>
                  </a:schemeClr>
                </a:solidFill>
                <a:latin typeface="Calibri" pitchFamily="34" charset="0"/>
                <a:cs typeface="Calibri" pitchFamily="34" charset="0"/>
              </a:rPr>
              <a:t>Introduction</a:t>
            </a:r>
            <a:r>
              <a:rPr lang="en-US" sz="3500" b="1" smtClean="0">
                <a:solidFill>
                  <a:schemeClr val="tx1">
                    <a:lumMod val="85000"/>
                    <a:lumOff val="15000"/>
                  </a:schemeClr>
                </a:solidFill>
                <a:latin typeface="Calibri" pitchFamily="34" charset="0"/>
                <a:cs typeface="Calibri" pitchFamily="34" charset="0"/>
              </a:rPr>
              <a:t> </a:t>
            </a:r>
          </a:p>
          <a:p>
            <a:pPr>
              <a:buFont typeface="Wingdings 2"/>
              <a:buNone/>
            </a:pPr>
            <a:r>
              <a:rPr lang="en-US" sz="3500" b="1" smtClean="0">
                <a:solidFill>
                  <a:schemeClr val="tx1">
                    <a:lumMod val="85000"/>
                    <a:lumOff val="15000"/>
                  </a:schemeClr>
                </a:solidFill>
                <a:latin typeface="+mj-lt"/>
                <a:cs typeface="Calibri" pitchFamily="34" charset="0"/>
              </a:rPr>
              <a:t>	</a:t>
            </a:r>
            <a:r>
              <a:rPr lang="en-US" sz="3500" smtClean="0">
                <a:solidFill>
                  <a:schemeClr val="tx1">
                    <a:lumMod val="85000"/>
                    <a:lumOff val="15000"/>
                  </a:schemeClr>
                </a:solidFill>
                <a:latin typeface="Calibri" panose="020F0502020204030204" pitchFamily="34" charset="0"/>
                <a:cs typeface="Calibri" panose="020F0502020204030204" pitchFamily="34" charset="0"/>
              </a:rPr>
              <a:t>Hook/Grabber</a:t>
            </a:r>
          </a:p>
          <a:p>
            <a:pPr>
              <a:buFont typeface="Wingdings 2"/>
              <a:buNone/>
            </a:pPr>
            <a:r>
              <a:rPr lang="en-US" sz="3500" smtClean="0">
                <a:solidFill>
                  <a:schemeClr val="tx1">
                    <a:lumMod val="85000"/>
                    <a:lumOff val="15000"/>
                  </a:schemeClr>
                </a:solidFill>
                <a:latin typeface="Calibri" panose="020F0502020204030204" pitchFamily="34" charset="0"/>
                <a:cs typeface="Calibri" panose="020F0502020204030204" pitchFamily="34" charset="0"/>
              </a:rPr>
              <a:t>	Thesis </a:t>
            </a:r>
          </a:p>
          <a:p>
            <a:pPr>
              <a:buFont typeface="Wingdings 2"/>
              <a:buNone/>
            </a:pPr>
            <a:endParaRPr lang="en-US" sz="2600" b="1" smtClean="0">
              <a:solidFill>
                <a:schemeClr val="tx1">
                  <a:lumMod val="85000"/>
                  <a:lumOff val="15000"/>
                </a:schemeClr>
              </a:solidFill>
              <a:latin typeface="Calibri" pitchFamily="34" charset="0"/>
              <a:cs typeface="Calibri" pitchFamily="34" charset="0"/>
            </a:endParaRPr>
          </a:p>
          <a:p>
            <a:pPr>
              <a:buFont typeface="Wingdings 2"/>
              <a:buNone/>
            </a:pPr>
            <a:r>
              <a:rPr lang="en-US" sz="3500" b="1" smtClean="0">
                <a:solidFill>
                  <a:schemeClr val="accent3">
                    <a:lumMod val="75000"/>
                  </a:schemeClr>
                </a:solidFill>
                <a:latin typeface="Calibri" pitchFamily="34" charset="0"/>
                <a:cs typeface="Calibri" pitchFamily="34" charset="0"/>
              </a:rPr>
              <a:t>Body</a:t>
            </a:r>
            <a:r>
              <a:rPr lang="en-US" sz="3500" b="1" smtClean="0">
                <a:solidFill>
                  <a:schemeClr val="tx1">
                    <a:lumMod val="85000"/>
                    <a:lumOff val="15000"/>
                  </a:schemeClr>
                </a:solidFill>
                <a:latin typeface="+mj-lt"/>
                <a:cs typeface="Calibri" pitchFamily="34" charset="0"/>
              </a:rPr>
              <a:t>	</a:t>
            </a:r>
          </a:p>
          <a:p>
            <a:pPr>
              <a:buFont typeface="Wingdings 2"/>
              <a:buNone/>
            </a:pPr>
            <a:r>
              <a:rPr lang="en-US" sz="3500" b="1" smtClean="0">
                <a:solidFill>
                  <a:schemeClr val="tx1">
                    <a:lumMod val="85000"/>
                    <a:lumOff val="15000"/>
                  </a:schemeClr>
                </a:solidFill>
                <a:latin typeface="+mj-lt"/>
                <a:cs typeface="Calibri" pitchFamily="34" charset="0"/>
              </a:rPr>
              <a:t>	</a:t>
            </a:r>
            <a:r>
              <a:rPr lang="en-US" sz="3500" smtClean="0">
                <a:solidFill>
                  <a:schemeClr val="tx1">
                    <a:lumMod val="85000"/>
                    <a:lumOff val="15000"/>
                  </a:schemeClr>
                </a:solidFill>
                <a:latin typeface="Calibri" panose="020F0502020204030204" pitchFamily="34" charset="0"/>
                <a:cs typeface="Calibri" panose="020F0502020204030204" pitchFamily="34" charset="0"/>
              </a:rPr>
              <a:t>Paragraphs of Evidence and Elaboration</a:t>
            </a:r>
          </a:p>
          <a:p>
            <a:pPr>
              <a:buFont typeface="Wingdings 2"/>
              <a:buNone/>
            </a:pPr>
            <a:r>
              <a:rPr lang="en-US" sz="3500" smtClean="0">
                <a:solidFill>
                  <a:schemeClr val="tx1">
                    <a:lumMod val="85000"/>
                    <a:lumOff val="15000"/>
                  </a:schemeClr>
                </a:solidFill>
                <a:latin typeface="Calibri" panose="020F0502020204030204" pitchFamily="34" charset="0"/>
                <a:cs typeface="Calibri" panose="020F0502020204030204" pitchFamily="34" charset="0"/>
              </a:rPr>
              <a:t>		Topic sentence </a:t>
            </a:r>
          </a:p>
          <a:p>
            <a:pPr>
              <a:buFont typeface="Wingdings 2"/>
              <a:buNone/>
            </a:pPr>
            <a:r>
              <a:rPr lang="en-US" sz="3500" smtClean="0">
                <a:solidFill>
                  <a:schemeClr val="tx1">
                    <a:lumMod val="85000"/>
                    <a:lumOff val="15000"/>
                  </a:schemeClr>
                </a:solidFill>
                <a:latin typeface="Calibri" panose="020F0502020204030204" pitchFamily="34" charset="0"/>
                <a:cs typeface="Calibri" panose="020F0502020204030204" pitchFamily="34" charset="0"/>
              </a:rPr>
              <a:t>		Introduce Evidence</a:t>
            </a:r>
          </a:p>
          <a:p>
            <a:pPr>
              <a:buFont typeface="Wingdings 2"/>
              <a:buNone/>
            </a:pPr>
            <a:r>
              <a:rPr lang="en-US" sz="3500" smtClean="0">
                <a:solidFill>
                  <a:schemeClr val="tx1">
                    <a:lumMod val="85000"/>
                    <a:lumOff val="15000"/>
                  </a:schemeClr>
                </a:solidFill>
                <a:latin typeface="Calibri" panose="020F0502020204030204" pitchFamily="34" charset="0"/>
                <a:cs typeface="Calibri" panose="020F0502020204030204" pitchFamily="34" charset="0"/>
              </a:rPr>
              <a:t>		Elaborate on Evidence </a:t>
            </a:r>
          </a:p>
          <a:p>
            <a:pPr>
              <a:buFont typeface="Wingdings 2"/>
              <a:buNone/>
            </a:pPr>
            <a:r>
              <a:rPr lang="en-US" sz="3500" smtClean="0">
                <a:solidFill>
                  <a:schemeClr val="tx1">
                    <a:lumMod val="85000"/>
                    <a:lumOff val="15000"/>
                  </a:schemeClr>
                </a:solidFill>
                <a:latin typeface="Calibri" panose="020F0502020204030204" pitchFamily="34" charset="0"/>
                <a:cs typeface="Calibri" panose="020F0502020204030204" pitchFamily="34" charset="0"/>
              </a:rPr>
              <a:t>		Transition to next paragraph </a:t>
            </a:r>
          </a:p>
          <a:p>
            <a:pPr>
              <a:buFont typeface="Wingdings 2"/>
              <a:buNone/>
            </a:pPr>
            <a:endParaRPr lang="en-US" sz="2600" b="1" smtClean="0">
              <a:solidFill>
                <a:schemeClr val="tx1">
                  <a:lumMod val="85000"/>
                  <a:lumOff val="15000"/>
                </a:schemeClr>
              </a:solidFill>
              <a:latin typeface="Calibri" pitchFamily="34" charset="0"/>
              <a:cs typeface="Calibri" pitchFamily="34" charset="0"/>
            </a:endParaRPr>
          </a:p>
          <a:p>
            <a:pPr>
              <a:buFont typeface="Wingdings 2"/>
              <a:buNone/>
            </a:pPr>
            <a:r>
              <a:rPr lang="en-US" sz="3500" b="1" smtClean="0">
                <a:solidFill>
                  <a:schemeClr val="accent3">
                    <a:lumMod val="75000"/>
                  </a:schemeClr>
                </a:solidFill>
                <a:latin typeface="Calibri" pitchFamily="34" charset="0"/>
                <a:cs typeface="Calibri" pitchFamily="34" charset="0"/>
              </a:rPr>
              <a:t>Conclusion</a:t>
            </a:r>
          </a:p>
          <a:p>
            <a:pPr>
              <a:buFont typeface="Wingdings 2"/>
              <a:buNone/>
            </a:pPr>
            <a:r>
              <a:rPr lang="en-US" sz="3500" b="1" smtClean="0">
                <a:solidFill>
                  <a:schemeClr val="tx1">
                    <a:lumMod val="85000"/>
                    <a:lumOff val="15000"/>
                  </a:schemeClr>
                </a:solidFill>
                <a:latin typeface="+mj-lt"/>
                <a:cs typeface="Calibri" pitchFamily="34" charset="0"/>
              </a:rPr>
              <a:t>	</a:t>
            </a:r>
            <a:r>
              <a:rPr lang="en-US" sz="3500" smtClean="0">
                <a:solidFill>
                  <a:schemeClr val="tx1">
                    <a:lumMod val="85000"/>
                    <a:lumOff val="15000"/>
                  </a:schemeClr>
                </a:solidFill>
                <a:latin typeface="Calibri" panose="020F0502020204030204" pitchFamily="34" charset="0"/>
                <a:cs typeface="Calibri" panose="020F0502020204030204" pitchFamily="34" charset="0"/>
              </a:rPr>
              <a:t>Wraps up the paper </a:t>
            </a:r>
          </a:p>
          <a:p>
            <a:pPr>
              <a:buFont typeface="Wingdings 2"/>
              <a:buNone/>
            </a:pPr>
            <a:r>
              <a:rPr lang="en-US" sz="3500" smtClean="0">
                <a:solidFill>
                  <a:schemeClr val="tx1">
                    <a:lumMod val="85000"/>
                    <a:lumOff val="15000"/>
                  </a:schemeClr>
                </a:solidFill>
                <a:latin typeface="Calibri" panose="020F0502020204030204" pitchFamily="34" charset="0"/>
                <a:cs typeface="Calibri" panose="020F0502020204030204" pitchFamily="34" charset="0"/>
              </a:rPr>
              <a:t>	Reinforces the thesis</a:t>
            </a:r>
          </a:p>
          <a:p>
            <a:pPr>
              <a:buFont typeface="Wingdings 2"/>
              <a:buNone/>
            </a:pPr>
            <a:r>
              <a:rPr lang="en-US" sz="3500" smtClean="0">
                <a:solidFill>
                  <a:schemeClr val="tx1">
                    <a:lumMod val="85000"/>
                    <a:lumOff val="15000"/>
                  </a:schemeClr>
                </a:solidFill>
                <a:latin typeface="Calibri" panose="020F0502020204030204" pitchFamily="34" charset="0"/>
                <a:cs typeface="Calibri" panose="020F0502020204030204" pitchFamily="34" charset="0"/>
              </a:rPr>
              <a:t>	Leaves the reader satisfied</a:t>
            </a:r>
          </a:p>
          <a:p>
            <a:pPr>
              <a:buFont typeface="Wingdings 2"/>
              <a:buNone/>
            </a:pPr>
            <a:endParaRPr lang="en-US" sz="3500" smtClean="0">
              <a:solidFill>
                <a:schemeClr val="tx1">
                  <a:lumMod val="85000"/>
                  <a:lumOff val="15000"/>
                </a:schemeClr>
              </a:solidFill>
              <a:latin typeface="+mj-lt"/>
              <a:cs typeface="Calibri" pitchFamily="34" charset="0"/>
            </a:endParaRPr>
          </a:p>
          <a:p>
            <a:pPr>
              <a:buFont typeface="Wingdings 2"/>
              <a:buNone/>
            </a:pPr>
            <a:endParaRPr lang="en-US" dirty="0">
              <a:solidFill>
                <a:schemeClr val="tx1">
                  <a:lumMod val="85000"/>
                  <a:lumOff val="15000"/>
                </a:schemeClr>
              </a:solidFill>
              <a:latin typeface="+mj-lt"/>
              <a:cs typeface="Calibri" pitchFamily="34" charset="0"/>
            </a:endParaRPr>
          </a:p>
        </p:txBody>
      </p:sp>
      <p:sp>
        <p:nvSpPr>
          <p:cNvPr id="12" name="Pentagon 11"/>
          <p:cNvSpPr/>
          <p:nvPr/>
        </p:nvSpPr>
        <p:spPr>
          <a:xfrm flipH="1">
            <a:off x="1600200" y="2133600"/>
            <a:ext cx="7239000" cy="304800"/>
          </a:xfrm>
          <a:prstGeom prst="homePlate">
            <a:avLst/>
          </a:prstGeom>
          <a:solidFill>
            <a:schemeClr val="accent3">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This is your </a:t>
            </a:r>
            <a:r>
              <a:rPr lang="en-US" sz="1400" b="1" dirty="0" smtClean="0">
                <a:solidFill>
                  <a:schemeClr val="tx1"/>
                </a:solidFill>
              </a:rPr>
              <a:t>FOCUS.</a:t>
            </a:r>
            <a:r>
              <a:rPr lang="en-US" sz="1400" dirty="0" smtClean="0">
                <a:solidFill>
                  <a:schemeClr val="tx1"/>
                </a:solidFill>
              </a:rPr>
              <a:t>  To maintain FOCUS in your paper, always support your thesis.</a:t>
            </a:r>
            <a:endParaRPr lang="en-US" sz="1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ontent (2).jpg"/>
          <p:cNvPicPr>
            <a:picLocks noChangeAspect="1"/>
          </p:cNvPicPr>
          <p:nvPr/>
        </p:nvPicPr>
        <p:blipFill>
          <a:blip r:embed="rId2" cstate="print"/>
          <a:stretch>
            <a:fillRect/>
          </a:stretch>
        </p:blipFill>
        <p:spPr>
          <a:xfrm flipH="1">
            <a:off x="7467600" y="3207657"/>
            <a:ext cx="1524000" cy="3193143"/>
          </a:xfrm>
          <a:prstGeom prst="rect">
            <a:avLst/>
          </a:prstGeom>
        </p:spPr>
      </p:pic>
      <p:sp>
        <p:nvSpPr>
          <p:cNvPr id="5" name="TextBox 4"/>
          <p:cNvSpPr txBox="1"/>
          <p:nvPr/>
        </p:nvSpPr>
        <p:spPr>
          <a:xfrm>
            <a:off x="304800" y="228600"/>
            <a:ext cx="8534400" cy="5649239"/>
          </a:xfrm>
          <a:prstGeom prst="rect">
            <a:avLst/>
          </a:prstGeom>
          <a:noFill/>
        </p:spPr>
        <p:txBody>
          <a:bodyPr wrap="square" rtlCol="0">
            <a:spAutoFit/>
          </a:bodyPr>
          <a:lstStyle/>
          <a:p>
            <a:pPr algn="ctr">
              <a:lnSpc>
                <a:spcPct val="115000"/>
              </a:lnSpc>
            </a:pPr>
            <a:r>
              <a:rPr lang="en-US" sz="4000" b="1" dirty="0" smtClean="0">
                <a:solidFill>
                  <a:srgbClr val="000000"/>
                </a:solidFill>
                <a:latin typeface="Calibri"/>
                <a:ea typeface="Calibri"/>
                <a:cs typeface="Times New Roman"/>
              </a:rPr>
              <a:t>How to keep a paper </a:t>
            </a:r>
            <a:r>
              <a:rPr lang="en-US"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alibri"/>
                <a:ea typeface="Calibri"/>
                <a:cs typeface="Times New Roman"/>
              </a:rPr>
              <a:t>FOCUSED</a:t>
            </a:r>
            <a:r>
              <a:rPr lang="en-US" sz="4000" b="1" dirty="0" smtClean="0">
                <a:solidFill>
                  <a:srgbClr val="000000"/>
                </a:solidFill>
                <a:latin typeface="Calibri"/>
                <a:ea typeface="Calibri"/>
                <a:cs typeface="Times New Roman"/>
              </a:rPr>
              <a:t> </a:t>
            </a:r>
          </a:p>
          <a:p>
            <a:pPr>
              <a:lnSpc>
                <a:spcPct val="115000"/>
              </a:lnSpc>
              <a:buFont typeface="Wingdings" pitchFamily="2" charset="2"/>
              <a:buChar char="q"/>
            </a:pPr>
            <a:endParaRPr lang="en-US" sz="2400" dirty="0" smtClean="0">
              <a:solidFill>
                <a:srgbClr val="000000"/>
              </a:solidFill>
              <a:latin typeface="Calibri"/>
              <a:ea typeface="Calibri"/>
              <a:cs typeface="Times New Roman"/>
            </a:endParaRPr>
          </a:p>
          <a:p>
            <a:pPr lvl="1">
              <a:lnSpc>
                <a:spcPct val="115000"/>
              </a:lnSpc>
              <a:buClr>
                <a:schemeClr val="accent3"/>
              </a:buClr>
              <a:buFont typeface="Wingdings" pitchFamily="2" charset="2"/>
              <a:buChar char="q"/>
            </a:pPr>
            <a:r>
              <a:rPr lang="en-US" sz="2400" dirty="0" smtClean="0">
                <a:solidFill>
                  <a:srgbClr val="000000"/>
                </a:solidFill>
                <a:latin typeface="Calibri"/>
                <a:ea typeface="Calibri"/>
                <a:cs typeface="Times New Roman"/>
              </a:rPr>
              <a:t>  The THESIS is developed and maintained throughout. </a:t>
            </a:r>
          </a:p>
          <a:p>
            <a:pPr lvl="1">
              <a:lnSpc>
                <a:spcPct val="115000"/>
              </a:lnSpc>
              <a:buClr>
                <a:schemeClr val="accent3"/>
              </a:buClr>
              <a:buFont typeface="Wingdings" pitchFamily="2" charset="2"/>
              <a:buChar char="q"/>
            </a:pPr>
            <a:endParaRPr lang="en-US" sz="2400" dirty="0" smtClean="0">
              <a:solidFill>
                <a:srgbClr val="000000"/>
              </a:solidFill>
              <a:latin typeface="Calibri"/>
              <a:ea typeface="Calibri"/>
              <a:cs typeface="Times New Roman"/>
            </a:endParaRPr>
          </a:p>
          <a:p>
            <a:pPr lvl="1">
              <a:lnSpc>
                <a:spcPct val="115000"/>
              </a:lnSpc>
              <a:buClr>
                <a:schemeClr val="accent3"/>
              </a:buClr>
              <a:buFont typeface="Wingdings" pitchFamily="2" charset="2"/>
              <a:buChar char="q"/>
            </a:pPr>
            <a:r>
              <a:rPr lang="en-US" sz="2400" dirty="0" smtClean="0">
                <a:solidFill>
                  <a:srgbClr val="000000"/>
                </a:solidFill>
                <a:latin typeface="Calibri"/>
                <a:ea typeface="Calibri"/>
                <a:cs typeface="Times New Roman"/>
              </a:rPr>
              <a:t>  There is very little or no loosely related material. </a:t>
            </a:r>
          </a:p>
          <a:p>
            <a:pPr lvl="1">
              <a:lnSpc>
                <a:spcPct val="115000"/>
              </a:lnSpc>
              <a:buClr>
                <a:schemeClr val="accent3"/>
              </a:buClr>
              <a:buFont typeface="Wingdings" pitchFamily="2" charset="2"/>
              <a:buChar char="q"/>
            </a:pPr>
            <a:endParaRPr lang="en-US" sz="2400" dirty="0" smtClean="0">
              <a:solidFill>
                <a:srgbClr val="000000"/>
              </a:solidFill>
              <a:latin typeface="Calibri"/>
              <a:ea typeface="Calibri"/>
              <a:cs typeface="Times New Roman"/>
            </a:endParaRPr>
          </a:p>
          <a:p>
            <a:pPr lvl="1">
              <a:lnSpc>
                <a:spcPct val="115000"/>
              </a:lnSpc>
              <a:buClr>
                <a:schemeClr val="accent3"/>
              </a:buClr>
              <a:buFont typeface="Wingdings" pitchFamily="2" charset="2"/>
              <a:buChar char="q"/>
            </a:pPr>
            <a:r>
              <a:rPr lang="en-US" sz="2400" dirty="0" smtClean="0">
                <a:solidFill>
                  <a:srgbClr val="000000"/>
                </a:solidFill>
                <a:latin typeface="Calibri"/>
                <a:ea typeface="Calibri"/>
                <a:cs typeface="Times New Roman"/>
              </a:rPr>
              <a:t>  All points and supporting ideas are clear and convincing </a:t>
            </a:r>
          </a:p>
          <a:p>
            <a:pPr lvl="1">
              <a:lnSpc>
                <a:spcPct val="115000"/>
              </a:lnSpc>
              <a:buClr>
                <a:schemeClr val="accent3"/>
              </a:buClr>
            </a:pPr>
            <a:r>
              <a:rPr lang="en-US" sz="2400" dirty="0" smtClean="0">
                <a:solidFill>
                  <a:srgbClr val="000000"/>
                </a:solidFill>
                <a:latin typeface="Calibri"/>
                <a:ea typeface="Calibri"/>
                <a:cs typeface="Times New Roman"/>
              </a:rPr>
              <a:t>      and relate to the thesis.  </a:t>
            </a:r>
          </a:p>
          <a:p>
            <a:pPr>
              <a:lnSpc>
                <a:spcPct val="115000"/>
              </a:lnSpc>
              <a:buFont typeface="Wingdings" pitchFamily="2" charset="2"/>
              <a:buChar char="q"/>
            </a:pPr>
            <a:endParaRPr lang="en-US" sz="2400" dirty="0" smtClean="0">
              <a:solidFill>
                <a:srgbClr val="000000"/>
              </a:solidFill>
              <a:latin typeface="Calibri"/>
              <a:ea typeface="Calibri"/>
              <a:cs typeface="Times New Roman"/>
            </a:endParaRPr>
          </a:p>
          <a:p>
            <a:pPr>
              <a:lnSpc>
                <a:spcPct val="115000"/>
              </a:lnSpc>
            </a:pPr>
            <a:endParaRPr lang="en-US" dirty="0" smtClean="0">
              <a:solidFill>
                <a:srgbClr val="000000"/>
              </a:solidFill>
              <a:latin typeface="Calibri"/>
              <a:ea typeface="Calibri"/>
              <a:cs typeface="Times New Roman"/>
            </a:endParaRPr>
          </a:p>
          <a:p>
            <a:pPr>
              <a:lnSpc>
                <a:spcPct val="115000"/>
              </a:lnSpc>
            </a:pPr>
            <a:endParaRPr lang="en-US" sz="3200" dirty="0" smtClean="0">
              <a:solidFill>
                <a:srgbClr val="000000"/>
              </a:solidFill>
              <a:latin typeface="Calibri"/>
              <a:ea typeface="Calibri"/>
              <a:cs typeface="Times New Roman"/>
            </a:endParaRPr>
          </a:p>
          <a:p>
            <a:pPr>
              <a:lnSpc>
                <a:spcPct val="115000"/>
              </a:lnSpc>
            </a:pPr>
            <a:endParaRPr lang="en-US" sz="3200" dirty="0">
              <a:solidFill>
                <a:srgbClr val="000000"/>
              </a:solidFill>
              <a:latin typeface="Calibri"/>
              <a:ea typeface="Calibri"/>
              <a:cs typeface="Times New Roman"/>
            </a:endParaRPr>
          </a:p>
        </p:txBody>
      </p:sp>
      <p:sp>
        <p:nvSpPr>
          <p:cNvPr id="4" name="Rectangle 3"/>
          <p:cNvSpPr/>
          <p:nvPr/>
        </p:nvSpPr>
        <p:spPr>
          <a:xfrm>
            <a:off x="152400" y="6324600"/>
            <a:ext cx="5376793" cy="410882"/>
          </a:xfrm>
          <a:prstGeom prst="rect">
            <a:avLst/>
          </a:prstGeom>
        </p:spPr>
        <p:txBody>
          <a:bodyPr wrap="none">
            <a:spAutoFit/>
          </a:bodyPr>
          <a:lstStyle/>
          <a:p>
            <a:pPr>
              <a:lnSpc>
                <a:spcPct val="115000"/>
              </a:lnSpc>
            </a:pPr>
            <a:r>
              <a:rPr lang="en-US" b="1" dirty="0" smtClean="0">
                <a:solidFill>
                  <a:srgbClr val="000000"/>
                </a:solidFill>
                <a:latin typeface="Calibri"/>
                <a:ea typeface="Calibri"/>
                <a:cs typeface="Times New Roman"/>
              </a:rPr>
              <a:t>FOCUS – Informational writing with textual evidence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8686800" cy="1295739"/>
          </a:xfrm>
          <a:prstGeom prst="rect">
            <a:avLst/>
          </a:prstGeom>
          <a:noFill/>
        </p:spPr>
        <p:txBody>
          <a:bodyPr wrap="square" rtlCol="0">
            <a:spAutoFit/>
          </a:bodyPr>
          <a:lstStyle/>
          <a:p>
            <a:pPr algn="ctr">
              <a:lnSpc>
                <a:spcPct val="115000"/>
              </a:lnSpc>
            </a:pPr>
            <a:r>
              <a:rPr lang="en-US" sz="4000" b="1" dirty="0" smtClean="0">
                <a:solidFill>
                  <a:srgbClr val="000000"/>
                </a:solidFill>
                <a:latin typeface="Calibri"/>
                <a:ea typeface="Calibri"/>
                <a:cs typeface="Times New Roman"/>
              </a:rPr>
              <a:t>FOCUS—The Thesis </a:t>
            </a:r>
          </a:p>
          <a:p>
            <a:pPr algn="ctr">
              <a:lnSpc>
                <a:spcPct val="115000"/>
              </a:lnSpc>
            </a:pPr>
            <a:r>
              <a:rPr lang="en-US" sz="2800" dirty="0" smtClean="0">
                <a:solidFill>
                  <a:srgbClr val="000000"/>
                </a:solidFill>
                <a:latin typeface="Calibri"/>
                <a:ea typeface="Calibri"/>
                <a:cs typeface="Times New Roman"/>
              </a:rPr>
              <a:t>To maintain FOCUS in a paper, start with a clear thesis.</a:t>
            </a:r>
            <a:endParaRPr lang="en-US" dirty="0" smtClean="0">
              <a:solidFill>
                <a:srgbClr val="000000"/>
              </a:solidFill>
              <a:latin typeface="Calibri"/>
              <a:ea typeface="Calibri"/>
              <a:cs typeface="Times New Roman"/>
            </a:endParaRPr>
          </a:p>
        </p:txBody>
      </p:sp>
      <p:pic>
        <p:nvPicPr>
          <p:cNvPr id="4" name="Picture 3" descr="content (2).jpg"/>
          <p:cNvPicPr>
            <a:picLocks noChangeAspect="1"/>
          </p:cNvPicPr>
          <p:nvPr/>
        </p:nvPicPr>
        <p:blipFill>
          <a:blip r:embed="rId3" cstate="print"/>
          <a:stretch>
            <a:fillRect/>
          </a:stretch>
        </p:blipFill>
        <p:spPr>
          <a:xfrm>
            <a:off x="152400" y="2971800"/>
            <a:ext cx="1752600" cy="3352800"/>
          </a:xfrm>
          <a:prstGeom prst="rect">
            <a:avLst/>
          </a:prstGeom>
        </p:spPr>
      </p:pic>
      <p:sp>
        <p:nvSpPr>
          <p:cNvPr id="8" name="Rectangle 7"/>
          <p:cNvSpPr/>
          <p:nvPr/>
        </p:nvSpPr>
        <p:spPr>
          <a:xfrm>
            <a:off x="1981200" y="1752600"/>
            <a:ext cx="6324600" cy="3581400"/>
          </a:xfrm>
          <a:prstGeom prst="rect">
            <a:avLst/>
          </a:prstGeom>
          <a:solidFill>
            <a:schemeClr val="accent3">
              <a:lumMod val="60000"/>
              <a:lumOff val="40000"/>
            </a:schemeClr>
          </a:solidFill>
          <a:ln w="28575">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Writing Task: </a:t>
            </a:r>
          </a:p>
          <a:p>
            <a:pPr algn="ctr"/>
            <a:endParaRPr lang="en-US" sz="2000" b="1" dirty="0" smtClean="0">
              <a:solidFill>
                <a:schemeClr val="tx1"/>
              </a:solidFill>
            </a:endParaRPr>
          </a:p>
          <a:p>
            <a:r>
              <a:rPr lang="en-US" sz="2000" dirty="0">
                <a:solidFill>
                  <a:schemeClr val="tx1"/>
                </a:solidFill>
              </a:rPr>
              <a:t>Read the article </a:t>
            </a:r>
            <a:r>
              <a:rPr lang="en-US" sz="2000" i="1" dirty="0">
                <a:solidFill>
                  <a:schemeClr val="tx1"/>
                </a:solidFill>
              </a:rPr>
              <a:t>Mysterious Monsters of the Sea</a:t>
            </a:r>
            <a:r>
              <a:rPr lang="en-US" sz="2000" dirty="0">
                <a:solidFill>
                  <a:schemeClr val="tx1"/>
                </a:solidFill>
              </a:rPr>
              <a:t>.</a:t>
            </a:r>
          </a:p>
          <a:p>
            <a:endParaRPr lang="en-US" sz="2000" dirty="0">
              <a:solidFill>
                <a:schemeClr val="tx1"/>
              </a:solidFill>
            </a:endParaRPr>
          </a:p>
          <a:p>
            <a:r>
              <a:rPr lang="en-US" sz="2000" dirty="0">
                <a:solidFill>
                  <a:schemeClr val="tx1"/>
                </a:solidFill>
              </a:rPr>
              <a:t>Write an expository essay about the characteristics </a:t>
            </a:r>
            <a:r>
              <a:rPr lang="en-US" sz="2000" dirty="0" smtClean="0">
                <a:solidFill>
                  <a:schemeClr val="tx1"/>
                </a:solidFill>
              </a:rPr>
              <a:t>   of a giant </a:t>
            </a:r>
            <a:r>
              <a:rPr lang="en-US" sz="2000" dirty="0">
                <a:solidFill>
                  <a:schemeClr val="tx1"/>
                </a:solidFill>
              </a:rPr>
              <a:t>squid. </a:t>
            </a:r>
          </a:p>
          <a:p>
            <a:endParaRPr lang="en-US" sz="2000" dirty="0">
              <a:solidFill>
                <a:schemeClr val="tx1"/>
              </a:solidFill>
            </a:endParaRPr>
          </a:p>
          <a:p>
            <a:r>
              <a:rPr lang="en-US" sz="2000" dirty="0">
                <a:solidFill>
                  <a:schemeClr val="tx1"/>
                </a:solidFill>
              </a:rPr>
              <a:t>Use information from the text in your essay. </a:t>
            </a:r>
          </a:p>
        </p:txBody>
      </p:sp>
      <p:sp>
        <p:nvSpPr>
          <p:cNvPr id="7" name="Rectangle 6"/>
          <p:cNvSpPr/>
          <p:nvPr/>
        </p:nvSpPr>
        <p:spPr>
          <a:xfrm>
            <a:off x="152400" y="6324600"/>
            <a:ext cx="5376793" cy="410882"/>
          </a:xfrm>
          <a:prstGeom prst="rect">
            <a:avLst/>
          </a:prstGeom>
        </p:spPr>
        <p:txBody>
          <a:bodyPr wrap="none">
            <a:spAutoFit/>
          </a:bodyPr>
          <a:lstStyle/>
          <a:p>
            <a:pPr>
              <a:lnSpc>
                <a:spcPct val="115000"/>
              </a:lnSpc>
            </a:pPr>
            <a:r>
              <a:rPr lang="en-US" b="1" dirty="0" smtClean="0">
                <a:solidFill>
                  <a:srgbClr val="000000"/>
                </a:solidFill>
                <a:latin typeface="Calibri"/>
                <a:ea typeface="Calibri"/>
                <a:cs typeface="Times New Roman"/>
              </a:rPr>
              <a:t>FOCUS – Informational writing with textual evidence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ntent (2).jpg"/>
          <p:cNvPicPr>
            <a:picLocks noChangeAspect="1"/>
          </p:cNvPicPr>
          <p:nvPr/>
        </p:nvPicPr>
        <p:blipFill>
          <a:blip r:embed="rId3" cstate="print"/>
          <a:stretch>
            <a:fillRect/>
          </a:stretch>
        </p:blipFill>
        <p:spPr>
          <a:xfrm flipH="1">
            <a:off x="7696199" y="4111630"/>
            <a:ext cx="1295396" cy="2212969"/>
          </a:xfrm>
          <a:prstGeom prst="rect">
            <a:avLst/>
          </a:prstGeom>
        </p:spPr>
      </p:pic>
      <p:sp>
        <p:nvSpPr>
          <p:cNvPr id="5" name="TextBox 4"/>
          <p:cNvSpPr txBox="1"/>
          <p:nvPr/>
        </p:nvSpPr>
        <p:spPr>
          <a:xfrm>
            <a:off x="228600" y="228600"/>
            <a:ext cx="8686800" cy="1508105"/>
          </a:xfrm>
          <a:prstGeom prst="rect">
            <a:avLst/>
          </a:prstGeom>
          <a:noFill/>
        </p:spPr>
        <p:txBody>
          <a:bodyPr wrap="square" rtlCol="0">
            <a:spAutoFit/>
          </a:bodyPr>
          <a:lstStyle/>
          <a:p>
            <a:r>
              <a:rPr lang="en-US" sz="3600" b="1" dirty="0" smtClean="0"/>
              <a:t>Prompt: </a:t>
            </a:r>
            <a:r>
              <a:rPr lang="en-US" dirty="0"/>
              <a:t>Write an explanatory essay about the characteristics of giant squid. </a:t>
            </a:r>
          </a:p>
          <a:p>
            <a:endParaRPr lang="en-US" sz="3600" dirty="0" smtClean="0"/>
          </a:p>
        </p:txBody>
      </p:sp>
      <p:sp>
        <p:nvSpPr>
          <p:cNvPr id="8" name="Rectangle 7"/>
          <p:cNvSpPr/>
          <p:nvPr/>
        </p:nvSpPr>
        <p:spPr>
          <a:xfrm>
            <a:off x="205838" y="1536757"/>
            <a:ext cx="3908962" cy="3962400"/>
          </a:xfrm>
          <a:prstGeom prst="rect">
            <a:avLst/>
          </a:prstGeom>
          <a:solidFill>
            <a:schemeClr val="accent3">
              <a:lumMod val="60000"/>
              <a:lumOff val="40000"/>
            </a:schemeClr>
          </a:solidFill>
          <a:ln w="28575">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Thesis A: </a:t>
            </a:r>
            <a:r>
              <a:rPr lang="en-US" sz="2000" dirty="0">
                <a:solidFill>
                  <a:schemeClr val="tx1"/>
                </a:solidFill>
              </a:rPr>
              <a:t>Giant squid can grow to 43 feet. </a:t>
            </a:r>
          </a:p>
          <a:p>
            <a:endParaRPr lang="en-US" sz="1200" b="1" dirty="0" smtClean="0">
              <a:solidFill>
                <a:schemeClr val="tx1"/>
              </a:solidFill>
            </a:endParaRPr>
          </a:p>
          <a:p>
            <a:r>
              <a:rPr lang="en-US" sz="2800" b="1" dirty="0" smtClean="0">
                <a:solidFill>
                  <a:schemeClr val="tx1"/>
                </a:solidFill>
              </a:rPr>
              <a:t>Thesis B</a:t>
            </a:r>
            <a:r>
              <a:rPr lang="en-US" sz="2000" dirty="0" smtClean="0">
                <a:solidFill>
                  <a:schemeClr val="tx1"/>
                </a:solidFill>
              </a:rPr>
              <a:t>: </a:t>
            </a:r>
            <a:r>
              <a:rPr lang="en-US" sz="2000" dirty="0">
                <a:solidFill>
                  <a:schemeClr val="tx1"/>
                </a:solidFill>
              </a:rPr>
              <a:t>There are lots of interesting and mysterious creatures in the ocean and the giant squid is one of those. </a:t>
            </a:r>
          </a:p>
          <a:p>
            <a:endParaRPr lang="en-US" sz="800" b="1" dirty="0" smtClean="0">
              <a:solidFill>
                <a:schemeClr val="tx1"/>
              </a:solidFill>
            </a:endParaRPr>
          </a:p>
          <a:p>
            <a:r>
              <a:rPr lang="en-US" sz="2800" b="1" dirty="0" smtClean="0">
                <a:solidFill>
                  <a:schemeClr val="tx1"/>
                </a:solidFill>
              </a:rPr>
              <a:t>Thesis C</a:t>
            </a:r>
            <a:r>
              <a:rPr lang="en-US" sz="2000" dirty="0" smtClean="0">
                <a:solidFill>
                  <a:schemeClr val="tx1"/>
                </a:solidFill>
              </a:rPr>
              <a:t>: </a:t>
            </a:r>
            <a:r>
              <a:rPr lang="en-US" sz="2000" dirty="0">
                <a:solidFill>
                  <a:schemeClr val="tx1"/>
                </a:solidFill>
              </a:rPr>
              <a:t>Giant </a:t>
            </a:r>
            <a:r>
              <a:rPr lang="en-US" sz="2000" dirty="0" smtClean="0">
                <a:solidFill>
                  <a:schemeClr val="tx1"/>
                </a:solidFill>
              </a:rPr>
              <a:t>squid </a:t>
            </a:r>
            <a:r>
              <a:rPr lang="en-US" sz="2000" dirty="0">
                <a:solidFill>
                  <a:schemeClr val="tx1"/>
                </a:solidFill>
              </a:rPr>
              <a:t>have several unique characteristics that earn them the name of mysterious monster. </a:t>
            </a:r>
          </a:p>
        </p:txBody>
      </p:sp>
      <p:sp>
        <p:nvSpPr>
          <p:cNvPr id="11" name="Rectangle 10"/>
          <p:cNvSpPr/>
          <p:nvPr/>
        </p:nvSpPr>
        <p:spPr>
          <a:xfrm>
            <a:off x="152400" y="6324600"/>
            <a:ext cx="5376793" cy="410882"/>
          </a:xfrm>
          <a:prstGeom prst="rect">
            <a:avLst/>
          </a:prstGeom>
        </p:spPr>
        <p:txBody>
          <a:bodyPr wrap="none">
            <a:spAutoFit/>
          </a:bodyPr>
          <a:lstStyle/>
          <a:p>
            <a:pPr>
              <a:lnSpc>
                <a:spcPct val="115000"/>
              </a:lnSpc>
            </a:pPr>
            <a:r>
              <a:rPr lang="en-US" b="1" dirty="0" smtClean="0">
                <a:solidFill>
                  <a:srgbClr val="000000"/>
                </a:solidFill>
                <a:latin typeface="Calibri"/>
                <a:ea typeface="Calibri"/>
                <a:cs typeface="Times New Roman"/>
              </a:rPr>
              <a:t>FOCUS </a:t>
            </a:r>
            <a:r>
              <a:rPr lang="en-US" b="1" smtClean="0">
                <a:solidFill>
                  <a:srgbClr val="000000"/>
                </a:solidFill>
                <a:latin typeface="Calibri"/>
                <a:ea typeface="Calibri"/>
                <a:cs typeface="Times New Roman"/>
              </a:rPr>
              <a:t>– Informational </a:t>
            </a:r>
            <a:r>
              <a:rPr lang="en-US" b="1" dirty="0" smtClean="0">
                <a:solidFill>
                  <a:srgbClr val="000000"/>
                </a:solidFill>
                <a:latin typeface="Calibri"/>
                <a:ea typeface="Calibri"/>
                <a:cs typeface="Times New Roman"/>
              </a:rPr>
              <a:t>writing with textual evidence </a:t>
            </a:r>
          </a:p>
        </p:txBody>
      </p:sp>
      <p:sp>
        <p:nvSpPr>
          <p:cNvPr id="10" name="TextBox 9"/>
          <p:cNvSpPr txBox="1"/>
          <p:nvPr/>
        </p:nvSpPr>
        <p:spPr>
          <a:xfrm>
            <a:off x="4199238" y="1536757"/>
            <a:ext cx="4716162" cy="3970318"/>
          </a:xfrm>
          <a:prstGeom prst="rect">
            <a:avLst/>
          </a:prstGeom>
          <a:noFill/>
        </p:spPr>
        <p:txBody>
          <a:bodyPr wrap="square" rtlCol="0">
            <a:spAutoFit/>
          </a:bodyPr>
          <a:lstStyle/>
          <a:p>
            <a:r>
              <a:rPr lang="en-US" sz="2400" dirty="0" smtClean="0">
                <a:solidFill>
                  <a:schemeClr val="accent3">
                    <a:lumMod val="50000"/>
                  </a:schemeClr>
                </a:solidFill>
                <a:latin typeface="Calibri" pitchFamily="34" charset="0"/>
                <a:cs typeface="Calibri" pitchFamily="34" charset="0"/>
              </a:rPr>
              <a:t>Read each of these thesis statements and discuss what the rest of the paper will look like based on this one sentence. </a:t>
            </a:r>
          </a:p>
          <a:p>
            <a:endParaRPr lang="en-US" sz="1200" dirty="0" smtClean="0">
              <a:solidFill>
                <a:schemeClr val="accent3">
                  <a:lumMod val="50000"/>
                </a:schemeClr>
              </a:solidFill>
              <a:latin typeface="Calibri" pitchFamily="34" charset="0"/>
              <a:cs typeface="Calibri" pitchFamily="34" charset="0"/>
            </a:endParaRPr>
          </a:p>
          <a:p>
            <a:pPr marL="342900" indent="-342900">
              <a:buFont typeface="Arial" panose="020B0604020202020204" pitchFamily="34" charset="0"/>
              <a:buChar char="•"/>
            </a:pPr>
            <a:r>
              <a:rPr lang="en-US" sz="2400" dirty="0" smtClean="0">
                <a:solidFill>
                  <a:schemeClr val="accent3">
                    <a:lumMod val="50000"/>
                  </a:schemeClr>
                </a:solidFill>
                <a:latin typeface="Calibri" pitchFamily="34" charset="0"/>
                <a:cs typeface="Calibri" pitchFamily="34" charset="0"/>
              </a:rPr>
              <a:t>Which of these is the best thesis?</a:t>
            </a:r>
          </a:p>
          <a:p>
            <a:pPr marL="171450" indent="-171450">
              <a:buFont typeface="Arial" panose="020B0604020202020204" pitchFamily="34" charset="0"/>
              <a:buChar char="•"/>
            </a:pPr>
            <a:endParaRPr lang="en-US" sz="1200" dirty="0" smtClean="0">
              <a:solidFill>
                <a:schemeClr val="accent3">
                  <a:lumMod val="50000"/>
                </a:schemeClr>
              </a:solidFill>
              <a:latin typeface="Calibri" pitchFamily="34" charset="0"/>
              <a:cs typeface="Calibri" pitchFamily="34" charset="0"/>
            </a:endParaRPr>
          </a:p>
          <a:p>
            <a:pPr marL="342900" indent="-342900">
              <a:buFont typeface="Arial" panose="020B0604020202020204" pitchFamily="34" charset="0"/>
              <a:buChar char="•"/>
            </a:pPr>
            <a:r>
              <a:rPr lang="en-US" sz="2400" dirty="0" smtClean="0">
                <a:solidFill>
                  <a:schemeClr val="accent3">
                    <a:lumMod val="50000"/>
                  </a:schemeClr>
                </a:solidFill>
                <a:latin typeface="Calibri" pitchFamily="34" charset="0"/>
                <a:cs typeface="Calibri" pitchFamily="34" charset="0"/>
              </a:rPr>
              <a:t>Which is too narrow?</a:t>
            </a:r>
          </a:p>
          <a:p>
            <a:pPr marL="171450" indent="-171450">
              <a:buFont typeface="Arial" panose="020B0604020202020204" pitchFamily="34" charset="0"/>
              <a:buChar char="•"/>
            </a:pPr>
            <a:endParaRPr lang="en-US" sz="1200" dirty="0" smtClean="0">
              <a:solidFill>
                <a:schemeClr val="accent3">
                  <a:lumMod val="50000"/>
                </a:schemeClr>
              </a:solidFill>
              <a:latin typeface="Calibri" pitchFamily="34" charset="0"/>
              <a:cs typeface="Calibri" pitchFamily="34" charset="0"/>
            </a:endParaRPr>
          </a:p>
          <a:p>
            <a:pPr marL="342900" indent="-342900">
              <a:buFont typeface="Arial" panose="020B0604020202020204" pitchFamily="34" charset="0"/>
              <a:buChar char="•"/>
            </a:pPr>
            <a:r>
              <a:rPr lang="en-US" sz="2400" dirty="0" smtClean="0">
                <a:solidFill>
                  <a:schemeClr val="accent3">
                    <a:lumMod val="50000"/>
                  </a:schemeClr>
                </a:solidFill>
                <a:latin typeface="Calibri" pitchFamily="34" charset="0"/>
                <a:cs typeface="Calibri" pitchFamily="34" charset="0"/>
              </a:rPr>
              <a:t>Which is too broad?</a:t>
            </a:r>
          </a:p>
          <a:p>
            <a:endParaRPr lang="en-US" sz="2400" dirty="0" smtClean="0">
              <a:solidFill>
                <a:schemeClr val="accent3">
                  <a:lumMod val="50000"/>
                </a:schemeClr>
              </a:solidFill>
              <a:latin typeface="Calibri" pitchFamily="34" charset="0"/>
              <a:cs typeface="Calibri" pitchFamily="34" charset="0"/>
            </a:endParaRPr>
          </a:p>
          <a:p>
            <a:r>
              <a:rPr lang="en-US" sz="2400" b="1" dirty="0" smtClean="0">
                <a:latin typeface="Calibri" pitchFamily="34" charset="0"/>
                <a:cs typeface="Calibri" pitchFamily="34" charset="0"/>
              </a:rPr>
              <a:t>Write your own thesis.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8534400" cy="5967788"/>
          </a:xfrm>
          <a:prstGeom prst="rect">
            <a:avLst/>
          </a:prstGeom>
          <a:noFill/>
        </p:spPr>
        <p:txBody>
          <a:bodyPr wrap="square" rtlCol="0">
            <a:spAutoFit/>
          </a:bodyPr>
          <a:lstStyle/>
          <a:p>
            <a:pPr algn="ctr">
              <a:lnSpc>
                <a:spcPct val="115000"/>
              </a:lnSpc>
            </a:pPr>
            <a:r>
              <a:rPr lang="en-US" sz="4000" b="1" dirty="0" smtClean="0">
                <a:solidFill>
                  <a:srgbClr val="000000"/>
                </a:solidFill>
                <a:latin typeface="Calibri"/>
                <a:ea typeface="Calibri"/>
                <a:cs typeface="Times New Roman"/>
              </a:rPr>
              <a:t>FOCUS—The Rest of the Paper</a:t>
            </a:r>
          </a:p>
          <a:p>
            <a:pPr algn="ctr">
              <a:lnSpc>
                <a:spcPct val="115000"/>
              </a:lnSpc>
            </a:pPr>
            <a:r>
              <a:rPr lang="en-US" sz="4000" dirty="0" smtClean="0">
                <a:solidFill>
                  <a:srgbClr val="000000"/>
                </a:solidFill>
                <a:latin typeface="Calibri"/>
                <a:ea typeface="Calibri"/>
                <a:cs typeface="Times New Roman"/>
              </a:rPr>
              <a:t>Next, draft a general outline of your paper to help you maintain focus</a:t>
            </a:r>
          </a:p>
          <a:p>
            <a:pPr algn="ctr">
              <a:lnSpc>
                <a:spcPct val="115000"/>
              </a:lnSpc>
            </a:pPr>
            <a:endParaRPr lang="en-US" sz="4000" dirty="0" smtClean="0">
              <a:solidFill>
                <a:srgbClr val="000000"/>
              </a:solidFill>
              <a:latin typeface="Calibri"/>
              <a:ea typeface="Calibri"/>
              <a:cs typeface="Times New Roman"/>
            </a:endParaRPr>
          </a:p>
          <a:p>
            <a:pPr>
              <a:lnSpc>
                <a:spcPct val="115000"/>
              </a:lnSpc>
            </a:pPr>
            <a:endParaRPr lang="en-US" dirty="0" smtClean="0">
              <a:solidFill>
                <a:srgbClr val="000000"/>
              </a:solidFill>
              <a:latin typeface="Calibri"/>
              <a:ea typeface="Calibri"/>
              <a:cs typeface="Times New Roman"/>
            </a:endParaRPr>
          </a:p>
          <a:p>
            <a:pPr>
              <a:lnSpc>
                <a:spcPct val="115000"/>
              </a:lnSpc>
            </a:pPr>
            <a:endParaRPr lang="en-US" dirty="0" smtClean="0">
              <a:solidFill>
                <a:srgbClr val="000000"/>
              </a:solidFill>
              <a:latin typeface="Calibri"/>
              <a:ea typeface="Calibri"/>
              <a:cs typeface="Times New Roman"/>
            </a:endParaRPr>
          </a:p>
          <a:p>
            <a:pPr>
              <a:lnSpc>
                <a:spcPct val="115000"/>
              </a:lnSpc>
            </a:pPr>
            <a:endParaRPr lang="en-US" dirty="0" smtClean="0">
              <a:solidFill>
                <a:srgbClr val="000000"/>
              </a:solidFill>
              <a:latin typeface="Calibri"/>
              <a:ea typeface="Calibri"/>
              <a:cs typeface="Times New Roman"/>
            </a:endParaRPr>
          </a:p>
          <a:p>
            <a:pPr>
              <a:lnSpc>
                <a:spcPct val="115000"/>
              </a:lnSpc>
            </a:pPr>
            <a:endParaRPr lang="en-US" dirty="0" smtClean="0">
              <a:solidFill>
                <a:srgbClr val="000000"/>
              </a:solidFill>
              <a:latin typeface="Calibri"/>
              <a:ea typeface="Calibri"/>
              <a:cs typeface="Times New Roman"/>
            </a:endParaRPr>
          </a:p>
          <a:p>
            <a:pPr>
              <a:lnSpc>
                <a:spcPct val="115000"/>
              </a:lnSpc>
            </a:pPr>
            <a:r>
              <a:rPr lang="en-US" dirty="0" smtClean="0">
                <a:solidFill>
                  <a:srgbClr val="000000"/>
                </a:solidFill>
                <a:latin typeface="Calibri"/>
                <a:ea typeface="Calibri"/>
                <a:cs typeface="Times New Roman"/>
              </a:rPr>
              <a:t> </a:t>
            </a:r>
          </a:p>
          <a:p>
            <a:pPr>
              <a:lnSpc>
                <a:spcPct val="115000"/>
              </a:lnSpc>
            </a:pPr>
            <a:endParaRPr lang="en-US" dirty="0" smtClean="0">
              <a:solidFill>
                <a:srgbClr val="000000"/>
              </a:solidFill>
              <a:latin typeface="Calibri"/>
              <a:ea typeface="Calibri"/>
              <a:cs typeface="Times New Roman"/>
            </a:endParaRPr>
          </a:p>
          <a:p>
            <a:pPr>
              <a:lnSpc>
                <a:spcPct val="115000"/>
              </a:lnSpc>
            </a:pPr>
            <a:endParaRPr lang="en-US" sz="3200" dirty="0" smtClean="0">
              <a:solidFill>
                <a:srgbClr val="000000"/>
              </a:solidFill>
              <a:latin typeface="Calibri"/>
              <a:ea typeface="Calibri"/>
              <a:cs typeface="Times New Roman"/>
            </a:endParaRPr>
          </a:p>
          <a:p>
            <a:pPr>
              <a:lnSpc>
                <a:spcPct val="115000"/>
              </a:lnSpc>
            </a:pPr>
            <a:endParaRPr lang="en-US" sz="3200" dirty="0">
              <a:solidFill>
                <a:srgbClr val="000000"/>
              </a:solidFill>
              <a:latin typeface="Calibri"/>
              <a:ea typeface="Calibri"/>
              <a:cs typeface="Times New Roman"/>
            </a:endParaRPr>
          </a:p>
        </p:txBody>
      </p:sp>
      <p:pic>
        <p:nvPicPr>
          <p:cNvPr id="6" name="Picture 5" descr="Dollarphotoclub_75257753.jpg"/>
          <p:cNvPicPr>
            <a:picLocks noChangeAspect="1"/>
          </p:cNvPicPr>
          <p:nvPr/>
        </p:nvPicPr>
        <p:blipFill>
          <a:blip r:embed="rId2" cstate="print"/>
          <a:stretch>
            <a:fillRect/>
          </a:stretch>
        </p:blipFill>
        <p:spPr>
          <a:xfrm>
            <a:off x="1981200" y="2514600"/>
            <a:ext cx="5257800" cy="3286125"/>
          </a:xfrm>
          <a:prstGeom prst="rect">
            <a:avLst/>
          </a:prstGeom>
        </p:spPr>
      </p:pic>
      <p:sp>
        <p:nvSpPr>
          <p:cNvPr id="8" name="Rectangle 7"/>
          <p:cNvSpPr/>
          <p:nvPr/>
        </p:nvSpPr>
        <p:spPr>
          <a:xfrm>
            <a:off x="152400" y="6324600"/>
            <a:ext cx="5376793" cy="410882"/>
          </a:xfrm>
          <a:prstGeom prst="rect">
            <a:avLst/>
          </a:prstGeom>
        </p:spPr>
        <p:txBody>
          <a:bodyPr wrap="none">
            <a:spAutoFit/>
          </a:bodyPr>
          <a:lstStyle/>
          <a:p>
            <a:pPr>
              <a:lnSpc>
                <a:spcPct val="115000"/>
              </a:lnSpc>
            </a:pPr>
            <a:r>
              <a:rPr lang="en-US" b="1" dirty="0" smtClean="0">
                <a:solidFill>
                  <a:srgbClr val="000000"/>
                </a:solidFill>
                <a:latin typeface="Calibri"/>
                <a:ea typeface="Calibri"/>
                <a:cs typeface="Times New Roman"/>
              </a:rPr>
              <a:t>FOCUS </a:t>
            </a:r>
            <a:r>
              <a:rPr lang="en-US" b="1" smtClean="0">
                <a:solidFill>
                  <a:srgbClr val="000000"/>
                </a:solidFill>
                <a:latin typeface="Calibri"/>
                <a:ea typeface="Calibri"/>
                <a:cs typeface="Times New Roman"/>
              </a:rPr>
              <a:t>– Informational </a:t>
            </a:r>
            <a:r>
              <a:rPr lang="en-US" b="1" dirty="0" smtClean="0">
                <a:solidFill>
                  <a:srgbClr val="000000"/>
                </a:solidFill>
                <a:latin typeface="Calibri"/>
                <a:ea typeface="Calibri"/>
                <a:cs typeface="Times New Roman"/>
              </a:rPr>
              <a:t>writing with textual evidence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3969" y="1143000"/>
            <a:ext cx="8763000" cy="4893647"/>
          </a:xfrm>
          <a:prstGeom prst="rect">
            <a:avLst/>
          </a:prstGeom>
        </p:spPr>
        <p:txBody>
          <a:bodyPr wrap="square">
            <a:spAutoFit/>
          </a:bodyPr>
          <a:lstStyle/>
          <a:p>
            <a:r>
              <a:rPr lang="en-US" sz="2400" b="1" dirty="0" smtClean="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INTRODUCTION:</a:t>
            </a:r>
          </a:p>
          <a:p>
            <a:r>
              <a:rPr lang="en-US" sz="2200" b="1" dirty="0" smtClean="0">
                <a:latin typeface="Calibri" panose="020F0502020204030204" pitchFamily="34" charset="0"/>
                <a:cs typeface="Calibri" panose="020F0502020204030204" pitchFamily="34" charset="0"/>
              </a:rPr>
              <a:t>Thesis:</a:t>
            </a:r>
            <a:r>
              <a:rPr lang="en-US" sz="2200" dirty="0" smtClean="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Giant squid have several unique characteristics that earn them the name of mysterious monster. </a:t>
            </a:r>
          </a:p>
          <a:p>
            <a:endParaRPr lang="en-US" sz="800" b="1" dirty="0" smtClean="0">
              <a:latin typeface="Calibri" panose="020F0502020204030204" pitchFamily="34" charset="0"/>
              <a:cs typeface="Calibri" panose="020F0502020204030204" pitchFamily="34" charset="0"/>
            </a:endParaRPr>
          </a:p>
          <a:p>
            <a:r>
              <a:rPr lang="en-US" sz="2400" b="1" dirty="0" smtClean="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BODY PARAGRAPHS</a:t>
            </a:r>
          </a:p>
          <a:p>
            <a:r>
              <a:rPr lang="en-US" sz="2200" b="1" dirty="0" smtClean="0">
                <a:latin typeface="Calibri" panose="020F0502020204030204" pitchFamily="34" charset="0"/>
                <a:cs typeface="Calibri" panose="020F0502020204030204" pitchFamily="34" charset="0"/>
              </a:rPr>
              <a:t>Point 1: </a:t>
            </a:r>
            <a:r>
              <a:rPr lang="en-US" sz="2200" dirty="0">
                <a:latin typeface="Calibri" panose="020F0502020204030204" pitchFamily="34" charset="0"/>
                <a:cs typeface="Calibri" panose="020F0502020204030204" pitchFamily="34" charset="0"/>
              </a:rPr>
              <a:t>Their features</a:t>
            </a:r>
          </a:p>
          <a:p>
            <a:r>
              <a:rPr lang="en-US" sz="2200" dirty="0">
                <a:latin typeface="Calibri" panose="020F0502020204030204" pitchFamily="34" charset="0"/>
                <a:cs typeface="Calibri" panose="020F0502020204030204" pitchFamily="34" charset="0"/>
              </a:rPr>
              <a:t>	- size</a:t>
            </a:r>
          </a:p>
          <a:p>
            <a:r>
              <a:rPr lang="en-US" sz="2200" dirty="0">
                <a:latin typeface="Calibri" panose="020F0502020204030204" pitchFamily="34" charset="0"/>
                <a:cs typeface="Calibri" panose="020F0502020204030204" pitchFamily="34" charset="0"/>
              </a:rPr>
              <a:t>	- eyes, beak, arm, </a:t>
            </a:r>
            <a:r>
              <a:rPr lang="en-US" sz="2200" dirty="0" smtClean="0">
                <a:latin typeface="Calibri" panose="020F0502020204030204" pitchFamily="34" charset="0"/>
                <a:cs typeface="Calibri" panose="020F0502020204030204" pitchFamily="34" charset="0"/>
              </a:rPr>
              <a:t>funnel, </a:t>
            </a:r>
            <a:r>
              <a:rPr lang="en-US" sz="2200" dirty="0">
                <a:latin typeface="Calibri" panose="020F0502020204030204" pitchFamily="34" charset="0"/>
                <a:cs typeface="Calibri" panose="020F0502020204030204" pitchFamily="34" charset="0"/>
              </a:rPr>
              <a:t>and tentacles</a:t>
            </a:r>
          </a:p>
          <a:p>
            <a:r>
              <a:rPr lang="en-US" sz="800" dirty="0">
                <a:latin typeface="Calibri" panose="020F0502020204030204" pitchFamily="34" charset="0"/>
                <a:cs typeface="Calibri" panose="020F0502020204030204" pitchFamily="34" charset="0"/>
              </a:rPr>
              <a:t>	</a:t>
            </a:r>
            <a:endParaRPr lang="en-US" sz="800" dirty="0" smtClean="0">
              <a:latin typeface="Calibri" panose="020F0502020204030204" pitchFamily="34" charset="0"/>
              <a:cs typeface="Calibri" panose="020F0502020204030204" pitchFamily="34" charset="0"/>
            </a:endParaRPr>
          </a:p>
          <a:p>
            <a:r>
              <a:rPr lang="en-US" sz="2200" b="1" dirty="0" smtClean="0">
                <a:latin typeface="Calibri" panose="020F0502020204030204" pitchFamily="34" charset="0"/>
                <a:cs typeface="Calibri" panose="020F0502020204030204" pitchFamily="34" charset="0"/>
              </a:rPr>
              <a:t>Point 2: </a:t>
            </a:r>
            <a:r>
              <a:rPr lang="en-US" sz="2200" dirty="0">
                <a:latin typeface="Calibri" panose="020F0502020204030204" pitchFamily="34" charset="0"/>
                <a:cs typeface="Calibri" panose="020F0502020204030204" pitchFamily="34" charset="0"/>
              </a:rPr>
              <a:t>Hunting </a:t>
            </a:r>
            <a:r>
              <a:rPr lang="en-US" sz="2200" dirty="0" smtClean="0">
                <a:latin typeface="Calibri" panose="020F0502020204030204" pitchFamily="34" charset="0"/>
                <a:cs typeface="Calibri" panose="020F0502020204030204" pitchFamily="34" charset="0"/>
              </a:rPr>
              <a:t>skills</a:t>
            </a:r>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	- sneak up on prey </a:t>
            </a:r>
          </a:p>
          <a:p>
            <a:r>
              <a:rPr lang="en-US" sz="2200" dirty="0">
                <a:latin typeface="Calibri" panose="020F0502020204030204" pitchFamily="34" charset="0"/>
                <a:cs typeface="Calibri" panose="020F0502020204030204" pitchFamily="34" charset="0"/>
              </a:rPr>
              <a:t>	- can see in the dark </a:t>
            </a:r>
            <a:endParaRPr lang="en-US" sz="2200" dirty="0" smtClean="0">
              <a:latin typeface="Calibri" panose="020F0502020204030204" pitchFamily="34" charset="0"/>
              <a:cs typeface="Calibri" panose="020F0502020204030204" pitchFamily="34" charset="0"/>
            </a:endParaRPr>
          </a:p>
          <a:p>
            <a:endParaRPr lang="en-US" sz="800" b="1" dirty="0" smtClean="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endParaRPr>
          </a:p>
          <a:p>
            <a:r>
              <a:rPr lang="en-US" sz="2400" b="1" dirty="0" smtClean="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CONCLUSION </a:t>
            </a:r>
          </a:p>
          <a:p>
            <a:r>
              <a:rPr lang="en-US" sz="2200" dirty="0" smtClean="0">
                <a:latin typeface="Calibri" panose="020F0502020204030204" pitchFamily="34" charset="0"/>
                <a:cs typeface="Calibri" panose="020F0502020204030204" pitchFamily="34" charset="0"/>
              </a:rPr>
              <a:t>Wrap up the essay</a:t>
            </a:r>
            <a:endParaRPr lang="en-US" dirty="0" smtClean="0"/>
          </a:p>
          <a:p>
            <a:endParaRPr lang="en-US" dirty="0"/>
          </a:p>
        </p:txBody>
      </p:sp>
      <p:sp>
        <p:nvSpPr>
          <p:cNvPr id="7" name="Rectangle 6"/>
          <p:cNvSpPr/>
          <p:nvPr/>
        </p:nvSpPr>
        <p:spPr>
          <a:xfrm>
            <a:off x="152400" y="6324600"/>
            <a:ext cx="5376793" cy="410882"/>
          </a:xfrm>
          <a:prstGeom prst="rect">
            <a:avLst/>
          </a:prstGeom>
        </p:spPr>
        <p:txBody>
          <a:bodyPr wrap="none">
            <a:spAutoFit/>
          </a:bodyPr>
          <a:lstStyle/>
          <a:p>
            <a:pPr>
              <a:lnSpc>
                <a:spcPct val="115000"/>
              </a:lnSpc>
            </a:pPr>
            <a:r>
              <a:rPr lang="en-US" b="1" dirty="0" smtClean="0">
                <a:solidFill>
                  <a:srgbClr val="000000"/>
                </a:solidFill>
                <a:latin typeface="Calibri"/>
                <a:ea typeface="Calibri"/>
                <a:cs typeface="Times New Roman"/>
              </a:rPr>
              <a:t>FOCUS – Informational writing with textual evidence </a:t>
            </a:r>
          </a:p>
        </p:txBody>
      </p:sp>
      <p:sp>
        <p:nvSpPr>
          <p:cNvPr id="6" name="TextBox 5"/>
          <p:cNvSpPr txBox="1"/>
          <p:nvPr/>
        </p:nvSpPr>
        <p:spPr>
          <a:xfrm>
            <a:off x="298269" y="76200"/>
            <a:ext cx="8534400" cy="758669"/>
          </a:xfrm>
          <a:prstGeom prst="rect">
            <a:avLst/>
          </a:prstGeom>
          <a:noFill/>
        </p:spPr>
        <p:txBody>
          <a:bodyPr wrap="square" rtlCol="0">
            <a:spAutoFit/>
          </a:bodyPr>
          <a:lstStyle/>
          <a:p>
            <a:pPr algn="ctr">
              <a:lnSpc>
                <a:spcPct val="115000"/>
              </a:lnSpc>
            </a:pPr>
            <a:r>
              <a:rPr lang="en-US" sz="4000" b="1" dirty="0" smtClean="0">
                <a:solidFill>
                  <a:schemeClr val="accent3">
                    <a:lumMod val="75000"/>
                  </a:schemeClr>
                </a:solidFill>
                <a:effectLst>
                  <a:outerShdw blurRad="50800" dist="38100" dir="5400000" algn="t" rotWithShape="0">
                    <a:prstClr val="black">
                      <a:alpha val="40000"/>
                    </a:prstClr>
                  </a:outerShdw>
                </a:effectLst>
                <a:latin typeface="Calibri"/>
                <a:ea typeface="Calibri"/>
                <a:cs typeface="Times New Roman"/>
              </a:rPr>
              <a:t>The Outline</a:t>
            </a:r>
            <a:endParaRPr lang="en-US" sz="3200" dirty="0">
              <a:solidFill>
                <a:schemeClr val="accent3">
                  <a:lumMod val="75000"/>
                </a:schemeClr>
              </a:solidFill>
              <a:effectLst>
                <a:outerShdw blurRad="50800" dist="38100" dir="5400000" algn="t" rotWithShape="0">
                  <a:prstClr val="black">
                    <a:alpha val="40000"/>
                  </a:prstClr>
                </a:outerShdw>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828800"/>
            <a:ext cx="8522208" cy="4154984"/>
          </a:xfrm>
          <a:prstGeom prst="rect">
            <a:avLst/>
          </a:prstGeom>
        </p:spPr>
        <p:txBody>
          <a:bodyPr wrap="square">
            <a:spAutoFit/>
          </a:bodyPr>
          <a:lstStyle/>
          <a:p>
            <a:pPr marL="0" lvl="1"/>
            <a:r>
              <a:rPr lang="en-US" sz="2400" b="1" dirty="0" smtClean="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Topic Sentence: </a:t>
            </a:r>
            <a:r>
              <a:rPr lang="en-US" sz="2200" dirty="0" smtClean="0">
                <a:latin typeface="Calibri" panose="020F0502020204030204" pitchFamily="34" charset="0"/>
                <a:cs typeface="Calibri" panose="020F0502020204030204" pitchFamily="34" charset="0"/>
              </a:rPr>
              <a:t>Name one point supporting your thesis.</a:t>
            </a:r>
          </a:p>
          <a:p>
            <a:pPr marL="0" lvl="1"/>
            <a:endParaRPr lang="en-US" sz="1200" dirty="0" smtClean="0">
              <a:latin typeface="Calibri" panose="020F0502020204030204" pitchFamily="34" charset="0"/>
              <a:cs typeface="Calibri" panose="020F0502020204030204" pitchFamily="34" charset="0"/>
            </a:endParaRPr>
          </a:p>
          <a:p>
            <a:pPr marL="0" lvl="1"/>
            <a:r>
              <a:rPr lang="en-US" sz="2400" b="1" dirty="0" smtClean="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Introduce and State Evidence</a:t>
            </a:r>
            <a:r>
              <a:rPr lang="en-US" sz="2400" dirty="0" smtClean="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 </a:t>
            </a:r>
            <a:r>
              <a:rPr lang="en-US" sz="2200" dirty="0" smtClean="0">
                <a:latin typeface="Calibri" panose="020F0502020204030204" pitchFamily="34" charset="0"/>
                <a:cs typeface="Calibri" panose="020F0502020204030204" pitchFamily="34" charset="0"/>
              </a:rPr>
              <a:t>Provide evidence</a:t>
            </a:r>
            <a:r>
              <a:rPr lang="en-US" sz="2200" i="1" dirty="0" smtClean="0">
                <a:latin typeface="Calibri" panose="020F0502020204030204" pitchFamily="34" charset="0"/>
                <a:cs typeface="Calibri" panose="020F0502020204030204" pitchFamily="34" charset="0"/>
              </a:rPr>
              <a:t> (reasons, examples, facts, statistics, and/or quotations)</a:t>
            </a:r>
            <a:r>
              <a:rPr lang="en-US" sz="2200" dirty="0" smtClean="0">
                <a:latin typeface="Calibri" panose="020F0502020204030204" pitchFamily="34" charset="0"/>
                <a:cs typeface="Calibri" panose="020F0502020204030204" pitchFamily="34" charset="0"/>
              </a:rPr>
              <a:t> from the text to support your claim. </a:t>
            </a:r>
          </a:p>
          <a:p>
            <a:pPr marL="0" lvl="1"/>
            <a:endParaRPr lang="en-US" sz="1200" dirty="0" smtClean="0">
              <a:latin typeface="Calibri" panose="020F0502020204030204" pitchFamily="34" charset="0"/>
              <a:cs typeface="Calibri" panose="020F0502020204030204" pitchFamily="34" charset="0"/>
            </a:endParaRPr>
          </a:p>
          <a:p>
            <a:pPr marL="0" lvl="1"/>
            <a:r>
              <a:rPr lang="en-US" sz="2400" b="1" dirty="0" smtClean="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Elaborate on Evidence: </a:t>
            </a:r>
            <a:r>
              <a:rPr lang="en-US" sz="2200" dirty="0" smtClean="0">
                <a:latin typeface="Calibri" panose="020F0502020204030204" pitchFamily="34" charset="0"/>
                <a:cs typeface="Calibri" panose="020F0502020204030204" pitchFamily="34" charset="0"/>
              </a:rPr>
              <a:t>Show how the evidence proves the point you are trying to make in this paragraph. Give more detail.  </a:t>
            </a:r>
          </a:p>
          <a:p>
            <a:pPr marL="0" lvl="1"/>
            <a:endParaRPr lang="en-US" sz="1200" dirty="0" smtClean="0">
              <a:latin typeface="Calibri" panose="020F0502020204030204" pitchFamily="34" charset="0"/>
              <a:cs typeface="Calibri" panose="020F0502020204030204" pitchFamily="34" charset="0"/>
            </a:endParaRPr>
          </a:p>
          <a:p>
            <a:pPr marL="0" lvl="1"/>
            <a:r>
              <a:rPr lang="en-US" sz="2400" b="1" dirty="0" smtClean="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Concluding Sentence / Transition: </a:t>
            </a:r>
            <a:r>
              <a:rPr lang="en-US" sz="2200" dirty="0" smtClean="0">
                <a:latin typeface="Calibri" panose="020F0502020204030204" pitchFamily="34" charset="0"/>
                <a:cs typeface="Calibri" panose="020F0502020204030204" pitchFamily="34" charset="0"/>
              </a:rPr>
              <a:t>End your paragraph with                        a concluding sentence that wraps up this paragraph and                          moves into your next point.</a:t>
            </a:r>
          </a:p>
          <a:p>
            <a:endParaRPr lang="en-US" sz="2400" b="1" dirty="0" smtClean="0">
              <a:latin typeface="Calibri" panose="020F0502020204030204" pitchFamily="34" charset="0"/>
              <a:cs typeface="Calibri" panose="020F0502020204030204" pitchFamily="34" charset="0"/>
            </a:endParaRPr>
          </a:p>
          <a:p>
            <a:pPr lvl="1"/>
            <a:endParaRPr lang="en-US" sz="1400" dirty="0" smtClean="0">
              <a:latin typeface="+mj-lt"/>
            </a:endParaRPr>
          </a:p>
        </p:txBody>
      </p:sp>
      <p:sp>
        <p:nvSpPr>
          <p:cNvPr id="7" name="Rectangle 6"/>
          <p:cNvSpPr/>
          <p:nvPr/>
        </p:nvSpPr>
        <p:spPr>
          <a:xfrm>
            <a:off x="152400" y="6324600"/>
            <a:ext cx="5365893" cy="410882"/>
          </a:xfrm>
          <a:prstGeom prst="rect">
            <a:avLst/>
          </a:prstGeom>
        </p:spPr>
        <p:txBody>
          <a:bodyPr wrap="none">
            <a:spAutoFit/>
          </a:bodyPr>
          <a:lstStyle/>
          <a:p>
            <a:pPr>
              <a:lnSpc>
                <a:spcPct val="115000"/>
              </a:lnSpc>
            </a:pPr>
            <a:r>
              <a:rPr lang="en-US" b="1" dirty="0" smtClean="0">
                <a:solidFill>
                  <a:srgbClr val="000000"/>
                </a:solidFill>
                <a:latin typeface="Calibri"/>
                <a:ea typeface="Calibri"/>
                <a:cs typeface="Times New Roman"/>
              </a:rPr>
              <a:t>FOCUS – Argumentative writing with textual evidence </a:t>
            </a:r>
          </a:p>
        </p:txBody>
      </p:sp>
      <p:pic>
        <p:nvPicPr>
          <p:cNvPr id="8" name="Picture 7" descr="content (2).jpg"/>
          <p:cNvPicPr>
            <a:picLocks noChangeAspect="1"/>
          </p:cNvPicPr>
          <p:nvPr/>
        </p:nvPicPr>
        <p:blipFill>
          <a:blip r:embed="rId2" cstate="print"/>
          <a:stretch>
            <a:fillRect/>
          </a:stretch>
        </p:blipFill>
        <p:spPr>
          <a:xfrm flipH="1">
            <a:off x="7924799" y="4226987"/>
            <a:ext cx="1066798" cy="2097613"/>
          </a:xfrm>
          <a:prstGeom prst="rect">
            <a:avLst/>
          </a:prstGeom>
        </p:spPr>
      </p:pic>
      <p:sp>
        <p:nvSpPr>
          <p:cNvPr id="6" name="Rectangle 5"/>
          <p:cNvSpPr/>
          <p:nvPr/>
        </p:nvSpPr>
        <p:spPr>
          <a:xfrm>
            <a:off x="152400" y="152400"/>
            <a:ext cx="8839200" cy="1366528"/>
          </a:xfrm>
          <a:prstGeom prst="rect">
            <a:avLst/>
          </a:prstGeom>
        </p:spPr>
        <p:txBody>
          <a:bodyPr wrap="square">
            <a:spAutoFit/>
          </a:bodyPr>
          <a:lstStyle/>
          <a:p>
            <a:pPr algn="ctr">
              <a:lnSpc>
                <a:spcPct val="115000"/>
              </a:lnSpc>
              <a:spcBef>
                <a:spcPct val="0"/>
              </a:spcBef>
            </a:pPr>
            <a:r>
              <a:rPr lang="en-US" sz="4000" b="1" dirty="0" smtClean="0">
                <a:solidFill>
                  <a:schemeClr val="accent3">
                    <a:lumMod val="50000"/>
                  </a:schemeClr>
                </a:solidFill>
                <a:effectLst>
                  <a:outerShdw blurRad="50800" dist="38100" dir="5400000" algn="t" rotWithShape="0">
                    <a:prstClr val="black">
                      <a:alpha val="40000"/>
                    </a:prstClr>
                  </a:outerShdw>
                </a:effectLst>
                <a:latin typeface="Calibri"/>
                <a:ea typeface="Calibri"/>
                <a:cs typeface="Times New Roman"/>
              </a:rPr>
              <a:t>Write Each Body Paragraph </a:t>
            </a:r>
          </a:p>
          <a:p>
            <a:pPr algn="ctr">
              <a:lnSpc>
                <a:spcPct val="115000"/>
              </a:lnSpc>
              <a:spcBef>
                <a:spcPct val="0"/>
              </a:spcBef>
            </a:pPr>
            <a:r>
              <a:rPr lang="en-US" sz="3200" dirty="0" smtClean="0">
                <a:solidFill>
                  <a:schemeClr val="accent3">
                    <a:lumMod val="75000"/>
                  </a:schemeClr>
                </a:solidFill>
                <a:latin typeface="Calibri"/>
                <a:ea typeface="Calibri"/>
                <a:cs typeface="Times New Roman"/>
              </a:rPr>
              <a:t>We’ll do the first one together</a:t>
            </a:r>
          </a:p>
        </p:txBody>
      </p:sp>
    </p:spTree>
    <p:extLst>
      <p:ext uri="{BB962C8B-B14F-4D97-AF65-F5344CB8AC3E}">
        <p14:creationId xmlns:p14="http://schemas.microsoft.com/office/powerpoint/2010/main" val="18659338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6071</TotalTime>
  <Words>618</Words>
  <Application>Microsoft Office PowerPoint</Application>
  <PresentationFormat>On-screen Show (4:3)</PresentationFormat>
  <Paragraphs>108</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Georgia</vt:lpstr>
      <vt:lpstr>Times New Roman</vt:lpstr>
      <vt:lpstr>Wingdings</vt:lpstr>
      <vt:lpstr>Wingdings 2</vt:lpstr>
      <vt:lpstr>Civic</vt:lpstr>
      <vt:lpstr>PowerPoint Presentation</vt:lpstr>
      <vt:lpstr>Focus  </vt:lpstr>
      <vt:lpstr>Let’s review informational writing. Most essays follow this pattern.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Argumentative Writing Writing Effective Introductions</dc:title>
  <dc:creator>Tamara</dc:creator>
  <cp:lastModifiedBy>JaNelle Porter</cp:lastModifiedBy>
  <cp:revision>42</cp:revision>
  <dcterms:created xsi:type="dcterms:W3CDTF">2014-11-05T01:25:44Z</dcterms:created>
  <dcterms:modified xsi:type="dcterms:W3CDTF">2016-01-22T17:30:49Z</dcterms:modified>
</cp:coreProperties>
</file>